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5" r:id="rId2"/>
    <p:sldMasterId id="2147483691" r:id="rId3"/>
  </p:sldMasterIdLst>
  <p:notesMasterIdLst>
    <p:notesMasterId r:id="rId27"/>
  </p:notesMasterIdLst>
  <p:handoutMasterIdLst>
    <p:handoutMasterId r:id="rId28"/>
  </p:handoutMasterIdLst>
  <p:sldIdLst>
    <p:sldId id="256" r:id="rId4"/>
    <p:sldId id="262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270" r:id="rId19"/>
    <p:sldId id="273" r:id="rId20"/>
    <p:sldId id="271" r:id="rId21"/>
    <p:sldId id="288" r:id="rId22"/>
    <p:sldId id="265" r:id="rId23"/>
    <p:sldId id="281" r:id="rId24"/>
    <p:sldId id="275" r:id="rId25"/>
    <p:sldId id="286" r:id="rId26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FF9900"/>
    <a:srgbClr val="003366"/>
    <a:srgbClr val="002060"/>
    <a:srgbClr val="003399"/>
    <a:srgbClr val="0032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3" autoAdjust="0"/>
    <p:restoredTop sz="94660"/>
  </p:normalViewPr>
  <p:slideViewPr>
    <p:cSldViewPr>
      <p:cViewPr>
        <p:scale>
          <a:sx n="70" d="100"/>
          <a:sy n="70" d="100"/>
        </p:scale>
        <p:origin x="-1795" y="-2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2964" y="-7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B0359B-C3FA-444A-B426-F3A7F0718CFA}" type="datetimeFigureOut">
              <a:rPr lang="fr-FR" smtClean="0"/>
              <a:t>12/12/2017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E748DE-3746-460A-A897-8ED1ED234E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4808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0F1B92-A520-488D-9E3E-19D4E482B41B}" type="datetimeFigureOut">
              <a:rPr lang="fr-FR" smtClean="0"/>
              <a:t>12/12/2017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8F8BFD-E457-45AF-BD85-EF5BE0EDC0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0305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827584" y="2276872"/>
            <a:ext cx="806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800" baseline="0">
                <a:solidFill>
                  <a:srgbClr val="002060"/>
                </a:solidFill>
              </a:defRPr>
            </a:lvl1pPr>
          </a:lstStyle>
          <a:p>
            <a:r>
              <a:rPr lang="fr-FR" dirty="0" smtClean="0"/>
              <a:t>Cliquez pour saisir le titre</a:t>
            </a:r>
            <a:endParaRPr lang="fr-FR" dirty="0"/>
          </a:p>
        </p:txBody>
      </p:sp>
      <p:sp>
        <p:nvSpPr>
          <p:cNvPr id="11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827584" y="3096356"/>
            <a:ext cx="8064000" cy="6480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rgbClr val="595959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Titre 2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half" idx="10" hasCustomPrompt="1"/>
          </p:nvPr>
        </p:nvSpPr>
        <p:spPr>
          <a:xfrm>
            <a:off x="827584" y="4197956"/>
            <a:ext cx="8064000" cy="6480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595959"/>
                </a:solidFill>
                <a:latin typeface="Ubuntu Condensed" panose="020B050603060203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Titre 3</a:t>
            </a:r>
          </a:p>
        </p:txBody>
      </p:sp>
    </p:spTree>
    <p:extLst>
      <p:ext uri="{BB962C8B-B14F-4D97-AF65-F5344CB8AC3E}">
        <p14:creationId xmlns:p14="http://schemas.microsoft.com/office/powerpoint/2010/main" val="152654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 avec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292000" y="2926800"/>
            <a:ext cx="3312000" cy="331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9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827584" y="3430800"/>
            <a:ext cx="3888000" cy="648072"/>
          </a:xfrm>
          <a:prstGeom prst="rect">
            <a:avLst/>
          </a:prstGeom>
        </p:spPr>
        <p:txBody>
          <a:bodyPr wrap="square" anchor="ctr" anchorCtr="0"/>
          <a:lstStyle>
            <a:lvl1pPr marL="0" indent="0">
              <a:spcBef>
                <a:spcPts val="0"/>
              </a:spcBef>
              <a:buNone/>
              <a:defRPr sz="3200">
                <a:solidFill>
                  <a:srgbClr val="595959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Titre 2</a:t>
            </a:r>
          </a:p>
        </p:txBody>
      </p:sp>
      <p:sp>
        <p:nvSpPr>
          <p:cNvPr id="10" name="Espace réservé du texte 3"/>
          <p:cNvSpPr>
            <a:spLocks noGrp="1"/>
          </p:cNvSpPr>
          <p:nvPr>
            <p:ph type="body" sz="half" idx="10" hasCustomPrompt="1"/>
          </p:nvPr>
        </p:nvSpPr>
        <p:spPr>
          <a:xfrm>
            <a:off x="827584" y="4572000"/>
            <a:ext cx="3888000" cy="64807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800">
                <a:solidFill>
                  <a:srgbClr val="595959"/>
                </a:solidFill>
                <a:latin typeface="Ubuntu Condensed" panose="020B050603060203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Titre 3</a:t>
            </a:r>
          </a:p>
        </p:txBody>
      </p:sp>
      <p:sp>
        <p:nvSpPr>
          <p:cNvPr id="11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827584" y="1771200"/>
            <a:ext cx="7920000" cy="93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800" baseline="0">
                <a:solidFill>
                  <a:srgbClr val="002060"/>
                </a:solidFill>
              </a:defRPr>
            </a:lvl1pPr>
          </a:lstStyle>
          <a:p>
            <a:r>
              <a:rPr lang="fr-FR" dirty="0" smtClean="0"/>
              <a:t>Cliquez pour saisir le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75788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titre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du contenu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513" cy="6885385"/>
          </a:xfrm>
          <a:prstGeom prst="rect">
            <a:avLst/>
          </a:prstGeom>
        </p:spPr>
      </p:pic>
      <p:cxnSp>
        <p:nvCxnSpPr>
          <p:cNvPr id="10" name="Connecteur droit 9"/>
          <p:cNvCxnSpPr/>
          <p:nvPr userDrawn="1"/>
        </p:nvCxnSpPr>
        <p:spPr>
          <a:xfrm>
            <a:off x="685800" y="1124744"/>
            <a:ext cx="7992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itre 1"/>
          <p:cNvSpPr>
            <a:spLocks noGrp="1"/>
          </p:cNvSpPr>
          <p:nvPr>
            <p:ph type="title" hasCustomPrompt="1"/>
          </p:nvPr>
        </p:nvSpPr>
        <p:spPr>
          <a:xfrm>
            <a:off x="613800" y="332656"/>
            <a:ext cx="8064000" cy="792088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Ubuntu" panose="020B0504030602030204" pitchFamily="34" charset="0"/>
              </a:defRPr>
            </a:lvl1pPr>
          </a:lstStyle>
          <a:p>
            <a:r>
              <a:rPr lang="fr-FR" dirty="0" smtClean="0"/>
              <a:t>Cliquez pour saisir le titre</a:t>
            </a:r>
            <a:endParaRPr lang="fr-FR" dirty="0"/>
          </a:p>
        </p:txBody>
      </p:sp>
      <p:sp>
        <p:nvSpPr>
          <p:cNvPr id="23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613800" y="1155867"/>
            <a:ext cx="8064000" cy="5449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solidFill>
                  <a:srgbClr val="00206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suite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77800" y="6453336"/>
            <a:ext cx="466200" cy="140208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A7503AFE-1097-4FAF-8E55-89F0A772B06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contenu 3"/>
          <p:cNvSpPr>
            <a:spLocks noGrp="1"/>
          </p:cNvSpPr>
          <p:nvPr>
            <p:ph sz="half" idx="14"/>
          </p:nvPr>
        </p:nvSpPr>
        <p:spPr>
          <a:xfrm>
            <a:off x="613800" y="1916831"/>
            <a:ext cx="8065524" cy="4306169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95959"/>
                </a:solidFill>
              </a:defRPr>
            </a:lvl1pPr>
            <a:lvl2pPr marL="0" indent="0">
              <a:buFontTx/>
              <a:buNone/>
              <a:defRPr lang="fr-FR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buntu" panose="020B0504030602030204" pitchFamily="34" charset="0"/>
                <a:ea typeface="+mn-ea"/>
                <a:cs typeface="Arial" panose="020B0604020202020204" pitchFamily="34" charset="0"/>
              </a:defRPr>
            </a:lvl2pPr>
            <a:lvl3pPr marL="0" indent="0">
              <a:buFontTx/>
              <a:buNone/>
              <a:defRPr sz="2000">
                <a:solidFill>
                  <a:srgbClr val="595959"/>
                </a:solidFill>
                <a:latin typeface="Ubuntu" panose="020B0504030602030204" pitchFamily="34" charset="0"/>
              </a:defRPr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cxnSp>
        <p:nvCxnSpPr>
          <p:cNvPr id="3" name="Connecteur droit 2"/>
          <p:cNvCxnSpPr/>
          <p:nvPr userDrawn="1"/>
        </p:nvCxnSpPr>
        <p:spPr>
          <a:xfrm>
            <a:off x="8677800" y="6391212"/>
            <a:ext cx="0" cy="40466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/>
          <p:cNvSpPr txBox="1"/>
          <p:nvPr userDrawn="1"/>
        </p:nvSpPr>
        <p:spPr>
          <a:xfrm>
            <a:off x="7342537" y="6442131"/>
            <a:ext cx="12241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 dirty="0" smtClean="0">
                <a:solidFill>
                  <a:schemeClr val="bg1"/>
                </a:solidFill>
                <a:latin typeface="Ubuntu Condensed" panose="020B0506030602030204" pitchFamily="34" charset="0"/>
              </a:rPr>
              <a:t> © Mairie de Rezé – 2017 </a:t>
            </a:r>
            <a:endParaRPr lang="fr-FR" sz="900" dirty="0">
              <a:solidFill>
                <a:schemeClr val="bg1"/>
              </a:solidFill>
              <a:latin typeface="Ubuntu Condensed" panose="020B0506030602030204" pitchFamily="34" charset="0"/>
            </a:endParaRPr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5686161" y="6672963"/>
            <a:ext cx="2880512" cy="129831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900" b="0" baseline="0">
                <a:solidFill>
                  <a:schemeClr val="bg1"/>
                </a:solidFill>
                <a:latin typeface="Ubuntu Condensed" panose="020B0506030602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saisir le nom de votre direction ou service</a:t>
            </a:r>
          </a:p>
        </p:txBody>
      </p:sp>
    </p:spTree>
    <p:extLst>
      <p:ext uri="{BB962C8B-B14F-4D97-AF65-F5344CB8AC3E}">
        <p14:creationId xmlns:p14="http://schemas.microsoft.com/office/powerpoint/2010/main" val="8891556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du contenu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513" cy="6885385"/>
          </a:xfrm>
          <a:prstGeom prst="rect">
            <a:avLst/>
          </a:prstGeom>
        </p:spPr>
      </p:pic>
      <p:sp>
        <p:nvSpPr>
          <p:cNvPr id="9" name="Espace réservé du contenu 3"/>
          <p:cNvSpPr>
            <a:spLocks noGrp="1"/>
          </p:cNvSpPr>
          <p:nvPr>
            <p:ph sz="half" idx="2"/>
          </p:nvPr>
        </p:nvSpPr>
        <p:spPr>
          <a:xfrm>
            <a:off x="683568" y="432290"/>
            <a:ext cx="8065524" cy="39512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95959"/>
                </a:solidFill>
              </a:defRPr>
            </a:lvl1pPr>
            <a:lvl2pPr marL="0" indent="0">
              <a:buFontTx/>
              <a:buNone/>
              <a:defRPr lang="fr-FR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buntu" panose="020B0504030602030204" pitchFamily="34" charset="0"/>
                <a:ea typeface="+mn-ea"/>
                <a:cs typeface="Arial" panose="020B0604020202020204" pitchFamily="34" charset="0"/>
              </a:defRPr>
            </a:lvl2pPr>
            <a:lvl3pPr marL="0" indent="0">
              <a:buFontTx/>
              <a:buNone/>
              <a:defRPr sz="2000">
                <a:solidFill>
                  <a:srgbClr val="595959"/>
                </a:solidFill>
                <a:latin typeface="Ubuntu" panose="020B0504030602030204" pitchFamily="34" charset="0"/>
              </a:defRPr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8677800" y="6391212"/>
            <a:ext cx="0" cy="40466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 userDrawn="1"/>
        </p:nvSpPr>
        <p:spPr>
          <a:xfrm>
            <a:off x="7342537" y="6442131"/>
            <a:ext cx="12241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 dirty="0" smtClean="0">
                <a:solidFill>
                  <a:schemeClr val="bg1"/>
                </a:solidFill>
                <a:latin typeface="Ubuntu Condensed" panose="020B0506030602030204" pitchFamily="34" charset="0"/>
              </a:rPr>
              <a:t> © Mairie de Rezé – 2017 </a:t>
            </a:r>
            <a:endParaRPr lang="fr-FR" sz="900" dirty="0">
              <a:solidFill>
                <a:schemeClr val="bg1"/>
              </a:solidFill>
              <a:latin typeface="Ubuntu Condensed" panose="020B0506030602030204" pitchFamily="34" charset="0"/>
            </a:endParaRPr>
          </a:p>
        </p:txBody>
      </p:sp>
      <p:sp>
        <p:nvSpPr>
          <p:cNvPr id="14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5686161" y="6672963"/>
            <a:ext cx="2880512" cy="129831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900" b="0" baseline="0">
                <a:solidFill>
                  <a:schemeClr val="bg1"/>
                </a:solidFill>
                <a:latin typeface="Ubuntu Condensed" panose="020B0506030602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saisir le nom de votre direction ou service</a:t>
            </a:r>
          </a:p>
        </p:txBody>
      </p:sp>
      <p:sp>
        <p:nvSpPr>
          <p:cNvPr id="1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77800" y="6453336"/>
            <a:ext cx="466200" cy="140208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A7503AFE-1097-4FAF-8E55-89F0A772B06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17982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du contenu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3" y="-12700"/>
            <a:ext cx="9180513" cy="6885385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5686161" y="6672963"/>
            <a:ext cx="2880512" cy="129831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900" b="0" baseline="0">
                <a:solidFill>
                  <a:schemeClr val="bg1"/>
                </a:solidFill>
                <a:latin typeface="Ubuntu Condensed" panose="020B0506030602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saisir le nom de votre direction ou service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980728"/>
            <a:ext cx="4040188" cy="514543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95959"/>
                </a:solidFill>
              </a:defRPr>
            </a:lvl1pPr>
            <a:lvl2pPr marL="0" indent="0">
              <a:buFontTx/>
              <a:buNone/>
              <a:defRPr lang="fr-FR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buntu" panose="020B0504030602030204" pitchFamily="34" charset="0"/>
                <a:ea typeface="+mn-ea"/>
                <a:cs typeface="Arial" panose="020B0604020202020204" pitchFamily="34" charset="0"/>
              </a:defRPr>
            </a:lvl2pPr>
            <a:lvl3pPr marL="0" indent="0">
              <a:buFontTx/>
              <a:buNone/>
              <a:defRPr sz="2000">
                <a:solidFill>
                  <a:srgbClr val="595959"/>
                </a:solidFill>
                <a:latin typeface="Ubuntu" panose="020B0504030602030204" pitchFamily="34" charset="0"/>
              </a:defRPr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4" hasCustomPrompt="1"/>
          </p:nvPr>
        </p:nvSpPr>
        <p:spPr>
          <a:xfrm>
            <a:off x="4645024" y="33120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>
                <a:solidFill>
                  <a:srgbClr val="00206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saisir le titre</a:t>
            </a:r>
          </a:p>
        </p:txBody>
      </p:sp>
      <p:sp>
        <p:nvSpPr>
          <p:cNvPr id="13" name="Espace réservé du contenu 3"/>
          <p:cNvSpPr>
            <a:spLocks noGrp="1"/>
          </p:cNvSpPr>
          <p:nvPr>
            <p:ph sz="half" idx="15"/>
          </p:nvPr>
        </p:nvSpPr>
        <p:spPr>
          <a:xfrm>
            <a:off x="4645024" y="980728"/>
            <a:ext cx="4040188" cy="514496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95959"/>
                </a:solidFill>
              </a:defRPr>
            </a:lvl1pPr>
            <a:lvl2pPr marL="0" indent="0">
              <a:buFontTx/>
              <a:buNone/>
              <a:defRPr lang="fr-FR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buntu" panose="020B0504030602030204" pitchFamily="34" charset="0"/>
                <a:ea typeface="+mn-ea"/>
                <a:cs typeface="Arial" panose="020B0604020202020204" pitchFamily="34" charset="0"/>
              </a:defRPr>
            </a:lvl2pPr>
            <a:lvl3pPr marL="0" indent="0">
              <a:buFontTx/>
              <a:buNone/>
              <a:defRPr sz="2000">
                <a:solidFill>
                  <a:srgbClr val="595959"/>
                </a:solidFill>
                <a:latin typeface="Ubuntu" panose="020B0504030602030204" pitchFamily="34" charset="0"/>
              </a:defRPr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8677800" y="6391212"/>
            <a:ext cx="0" cy="40466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 userDrawn="1"/>
        </p:nvSpPr>
        <p:spPr>
          <a:xfrm>
            <a:off x="7342537" y="6442131"/>
            <a:ext cx="12241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 dirty="0" smtClean="0">
                <a:solidFill>
                  <a:schemeClr val="bg1"/>
                </a:solidFill>
                <a:latin typeface="Ubuntu Condensed" panose="020B0506030602030204" pitchFamily="34" charset="0"/>
              </a:rPr>
              <a:t> © Mairie de Rezé – 2017 </a:t>
            </a:r>
            <a:endParaRPr lang="fr-FR" sz="900" dirty="0">
              <a:solidFill>
                <a:schemeClr val="bg1"/>
              </a:solidFill>
              <a:latin typeface="Ubuntu Condensed" panose="020B0506030602030204" pitchFamily="34" charset="0"/>
            </a:endParaRPr>
          </a:p>
        </p:txBody>
      </p:sp>
      <p:sp>
        <p:nvSpPr>
          <p:cNvPr id="12" name="Espace réservé du texte 2"/>
          <p:cNvSpPr>
            <a:spLocks noGrp="1"/>
          </p:cNvSpPr>
          <p:nvPr>
            <p:ph type="body" idx="16" hasCustomPrompt="1"/>
          </p:nvPr>
        </p:nvSpPr>
        <p:spPr>
          <a:xfrm>
            <a:off x="457200" y="344727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 baseline="0">
                <a:solidFill>
                  <a:srgbClr val="00206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saisir le titre</a:t>
            </a:r>
          </a:p>
        </p:txBody>
      </p:sp>
      <p:sp>
        <p:nvSpPr>
          <p:cNvPr id="1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77800" y="6453336"/>
            <a:ext cx="466200" cy="140208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A7503AFE-1097-4FAF-8E55-89F0A772B06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6588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827584" y="2276872"/>
            <a:ext cx="806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800" baseline="0">
                <a:solidFill>
                  <a:srgbClr val="002060"/>
                </a:solidFill>
              </a:defRPr>
            </a:lvl1pPr>
          </a:lstStyle>
          <a:p>
            <a:r>
              <a:rPr lang="fr-FR" dirty="0" smtClean="0"/>
              <a:t>Cliquez pour saisir le titre</a:t>
            </a:r>
            <a:endParaRPr lang="fr-FR" dirty="0"/>
          </a:p>
        </p:txBody>
      </p:sp>
      <p:sp>
        <p:nvSpPr>
          <p:cNvPr id="11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827584" y="3096356"/>
            <a:ext cx="8064000" cy="6480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rgbClr val="595959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Titre 2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half" idx="10" hasCustomPrompt="1"/>
          </p:nvPr>
        </p:nvSpPr>
        <p:spPr>
          <a:xfrm>
            <a:off x="827584" y="4197956"/>
            <a:ext cx="8064000" cy="6480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595959"/>
                </a:solidFill>
                <a:latin typeface="Ubuntu Condensed" panose="020B050603060203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Titre 3</a:t>
            </a:r>
          </a:p>
        </p:txBody>
      </p:sp>
    </p:spTree>
    <p:extLst>
      <p:ext uri="{BB962C8B-B14F-4D97-AF65-F5344CB8AC3E}">
        <p14:creationId xmlns:p14="http://schemas.microsoft.com/office/powerpoint/2010/main" val="2939659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 avec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292000" y="2926800"/>
            <a:ext cx="3312000" cy="331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9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827584" y="3430800"/>
            <a:ext cx="3888000" cy="648072"/>
          </a:xfrm>
          <a:prstGeom prst="rect">
            <a:avLst/>
          </a:prstGeom>
        </p:spPr>
        <p:txBody>
          <a:bodyPr wrap="square" anchor="ctr" anchorCtr="0"/>
          <a:lstStyle>
            <a:lvl1pPr marL="0" indent="0">
              <a:spcBef>
                <a:spcPts val="0"/>
              </a:spcBef>
              <a:buNone/>
              <a:defRPr sz="3200">
                <a:solidFill>
                  <a:srgbClr val="595959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Titre 2</a:t>
            </a:r>
          </a:p>
        </p:txBody>
      </p:sp>
      <p:sp>
        <p:nvSpPr>
          <p:cNvPr id="10" name="Espace réservé du texte 3"/>
          <p:cNvSpPr>
            <a:spLocks noGrp="1"/>
          </p:cNvSpPr>
          <p:nvPr>
            <p:ph type="body" sz="half" idx="10" hasCustomPrompt="1"/>
          </p:nvPr>
        </p:nvSpPr>
        <p:spPr>
          <a:xfrm>
            <a:off x="827584" y="4572000"/>
            <a:ext cx="3888000" cy="64807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800">
                <a:solidFill>
                  <a:srgbClr val="595959"/>
                </a:solidFill>
                <a:latin typeface="Ubuntu Condensed" panose="020B050603060203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Titre 3</a:t>
            </a:r>
          </a:p>
        </p:txBody>
      </p:sp>
      <p:sp>
        <p:nvSpPr>
          <p:cNvPr id="11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827584" y="1771200"/>
            <a:ext cx="7920000" cy="93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800" baseline="0">
                <a:solidFill>
                  <a:srgbClr val="002060"/>
                </a:solidFill>
              </a:defRPr>
            </a:lvl1pPr>
          </a:lstStyle>
          <a:p>
            <a:r>
              <a:rPr lang="fr-FR" dirty="0" smtClean="0"/>
              <a:t>Cliquez pour saisir le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2908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titre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du contenu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513" cy="6885385"/>
          </a:xfrm>
          <a:prstGeom prst="rect">
            <a:avLst/>
          </a:prstGeom>
        </p:spPr>
      </p:pic>
      <p:cxnSp>
        <p:nvCxnSpPr>
          <p:cNvPr id="10" name="Connecteur droit 9"/>
          <p:cNvCxnSpPr/>
          <p:nvPr userDrawn="1"/>
        </p:nvCxnSpPr>
        <p:spPr>
          <a:xfrm>
            <a:off x="685800" y="1124744"/>
            <a:ext cx="7992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itre 1"/>
          <p:cNvSpPr>
            <a:spLocks noGrp="1"/>
          </p:cNvSpPr>
          <p:nvPr>
            <p:ph type="title" hasCustomPrompt="1"/>
          </p:nvPr>
        </p:nvSpPr>
        <p:spPr>
          <a:xfrm>
            <a:off x="613800" y="332656"/>
            <a:ext cx="8064000" cy="792088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Ubuntu" panose="020B0504030602030204" pitchFamily="34" charset="0"/>
              </a:defRPr>
            </a:lvl1pPr>
          </a:lstStyle>
          <a:p>
            <a:r>
              <a:rPr lang="fr-FR" dirty="0" smtClean="0"/>
              <a:t>Cliquez pour saisir le titre</a:t>
            </a:r>
            <a:endParaRPr lang="fr-FR" dirty="0"/>
          </a:p>
        </p:txBody>
      </p:sp>
      <p:sp>
        <p:nvSpPr>
          <p:cNvPr id="23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613800" y="1155867"/>
            <a:ext cx="8064000" cy="5449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solidFill>
                  <a:srgbClr val="00206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suite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77800" y="6453336"/>
            <a:ext cx="466200" cy="140208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A7503AFE-1097-4FAF-8E55-89F0A772B06C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Espace réservé du contenu 3"/>
          <p:cNvSpPr>
            <a:spLocks noGrp="1"/>
          </p:cNvSpPr>
          <p:nvPr>
            <p:ph sz="half" idx="14"/>
          </p:nvPr>
        </p:nvSpPr>
        <p:spPr>
          <a:xfrm>
            <a:off x="613800" y="1916831"/>
            <a:ext cx="8065524" cy="4306169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95959"/>
                </a:solidFill>
              </a:defRPr>
            </a:lvl1pPr>
            <a:lvl2pPr marL="0" indent="0">
              <a:buFontTx/>
              <a:buNone/>
              <a:defRPr lang="fr-FR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buntu" panose="020B0504030602030204" pitchFamily="34" charset="0"/>
                <a:ea typeface="+mn-ea"/>
                <a:cs typeface="Arial" panose="020B0604020202020204" pitchFamily="34" charset="0"/>
              </a:defRPr>
            </a:lvl2pPr>
            <a:lvl3pPr marL="0" indent="0">
              <a:buFontTx/>
              <a:buNone/>
              <a:defRPr sz="2000">
                <a:solidFill>
                  <a:srgbClr val="595959"/>
                </a:solidFill>
                <a:latin typeface="Ubuntu" panose="020B0504030602030204" pitchFamily="34" charset="0"/>
              </a:defRPr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cxnSp>
        <p:nvCxnSpPr>
          <p:cNvPr id="3" name="Connecteur droit 2"/>
          <p:cNvCxnSpPr/>
          <p:nvPr userDrawn="1"/>
        </p:nvCxnSpPr>
        <p:spPr>
          <a:xfrm>
            <a:off x="8677800" y="6391212"/>
            <a:ext cx="0" cy="40466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/>
          <p:cNvSpPr txBox="1"/>
          <p:nvPr userDrawn="1"/>
        </p:nvSpPr>
        <p:spPr>
          <a:xfrm>
            <a:off x="7342537" y="6442131"/>
            <a:ext cx="12241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 dirty="0" smtClean="0">
                <a:solidFill>
                  <a:prstClr val="white"/>
                </a:solidFill>
                <a:latin typeface="Ubuntu Condensed" panose="020B0506030602030204" pitchFamily="34" charset="0"/>
              </a:rPr>
              <a:t> © Mairie de Rezé – 2016 </a:t>
            </a:r>
            <a:endParaRPr lang="fr-FR" sz="900" dirty="0">
              <a:solidFill>
                <a:prstClr val="white"/>
              </a:solidFill>
              <a:latin typeface="Ubuntu Condensed" panose="020B0506030602030204" pitchFamily="34" charset="0"/>
            </a:endParaRPr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5686161" y="6672963"/>
            <a:ext cx="2880512" cy="129831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900" b="0" baseline="0">
                <a:solidFill>
                  <a:schemeClr val="bg1"/>
                </a:solidFill>
                <a:latin typeface="Ubuntu Condensed" panose="020B0506030602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saisir le nom de votre direction ou service</a:t>
            </a:r>
          </a:p>
        </p:txBody>
      </p:sp>
    </p:spTree>
    <p:extLst>
      <p:ext uri="{BB962C8B-B14F-4D97-AF65-F5344CB8AC3E}">
        <p14:creationId xmlns:p14="http://schemas.microsoft.com/office/powerpoint/2010/main" val="2289255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du contenu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513" cy="6885385"/>
          </a:xfrm>
          <a:prstGeom prst="rect">
            <a:avLst/>
          </a:prstGeom>
        </p:spPr>
      </p:pic>
      <p:sp>
        <p:nvSpPr>
          <p:cNvPr id="9" name="Espace réservé du contenu 3"/>
          <p:cNvSpPr>
            <a:spLocks noGrp="1"/>
          </p:cNvSpPr>
          <p:nvPr>
            <p:ph sz="half" idx="2"/>
          </p:nvPr>
        </p:nvSpPr>
        <p:spPr>
          <a:xfrm>
            <a:off x="683568" y="432290"/>
            <a:ext cx="8065524" cy="39512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95959"/>
                </a:solidFill>
              </a:defRPr>
            </a:lvl1pPr>
            <a:lvl2pPr marL="0" indent="0">
              <a:buFontTx/>
              <a:buNone/>
              <a:defRPr lang="fr-FR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buntu" panose="020B0504030602030204" pitchFamily="34" charset="0"/>
                <a:ea typeface="+mn-ea"/>
                <a:cs typeface="Arial" panose="020B0604020202020204" pitchFamily="34" charset="0"/>
              </a:defRPr>
            </a:lvl2pPr>
            <a:lvl3pPr marL="0" indent="0">
              <a:buFontTx/>
              <a:buNone/>
              <a:defRPr sz="2000">
                <a:solidFill>
                  <a:srgbClr val="595959"/>
                </a:solidFill>
                <a:latin typeface="Ubuntu" panose="020B0504030602030204" pitchFamily="34" charset="0"/>
              </a:defRPr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8677800" y="6391212"/>
            <a:ext cx="0" cy="40466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 userDrawn="1"/>
        </p:nvSpPr>
        <p:spPr>
          <a:xfrm>
            <a:off x="7342537" y="6442131"/>
            <a:ext cx="12241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 dirty="0" smtClean="0">
                <a:solidFill>
                  <a:prstClr val="white"/>
                </a:solidFill>
                <a:latin typeface="Ubuntu Condensed" panose="020B0506030602030204" pitchFamily="34" charset="0"/>
              </a:rPr>
              <a:t> © Mairie de Rezé – 2016 </a:t>
            </a:r>
            <a:endParaRPr lang="fr-FR" sz="900" dirty="0">
              <a:solidFill>
                <a:prstClr val="white"/>
              </a:solidFill>
              <a:latin typeface="Ubuntu Condensed" panose="020B0506030602030204" pitchFamily="34" charset="0"/>
            </a:endParaRPr>
          </a:p>
        </p:txBody>
      </p:sp>
      <p:sp>
        <p:nvSpPr>
          <p:cNvPr id="14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5686161" y="6672963"/>
            <a:ext cx="2880512" cy="129831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900" b="0" baseline="0">
                <a:solidFill>
                  <a:schemeClr val="bg1"/>
                </a:solidFill>
                <a:latin typeface="Ubuntu Condensed" panose="020B0506030602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saisir le nom de votre direction ou service</a:t>
            </a:r>
          </a:p>
        </p:txBody>
      </p:sp>
      <p:sp>
        <p:nvSpPr>
          <p:cNvPr id="1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77800" y="6453336"/>
            <a:ext cx="466200" cy="140208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A7503AFE-1097-4FAF-8E55-89F0A772B06C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545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du contenu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3" y="-12700"/>
            <a:ext cx="9180513" cy="6885385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5686161" y="6672963"/>
            <a:ext cx="2880512" cy="129831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900" b="0" baseline="0">
                <a:solidFill>
                  <a:schemeClr val="bg1"/>
                </a:solidFill>
                <a:latin typeface="Ubuntu Condensed" panose="020B0506030602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saisir le nom de votre direction ou service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980728"/>
            <a:ext cx="4040188" cy="514543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95959"/>
                </a:solidFill>
              </a:defRPr>
            </a:lvl1pPr>
            <a:lvl2pPr marL="0" indent="0">
              <a:buFontTx/>
              <a:buNone/>
              <a:defRPr lang="fr-FR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buntu" panose="020B0504030602030204" pitchFamily="34" charset="0"/>
                <a:ea typeface="+mn-ea"/>
                <a:cs typeface="Arial" panose="020B0604020202020204" pitchFamily="34" charset="0"/>
              </a:defRPr>
            </a:lvl2pPr>
            <a:lvl3pPr marL="0" indent="0">
              <a:buFontTx/>
              <a:buNone/>
              <a:defRPr sz="2000">
                <a:solidFill>
                  <a:srgbClr val="595959"/>
                </a:solidFill>
                <a:latin typeface="Ubuntu" panose="020B0504030602030204" pitchFamily="34" charset="0"/>
              </a:defRPr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4" hasCustomPrompt="1"/>
          </p:nvPr>
        </p:nvSpPr>
        <p:spPr>
          <a:xfrm>
            <a:off x="4645024" y="33120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>
                <a:solidFill>
                  <a:srgbClr val="00206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saisir le titre</a:t>
            </a:r>
          </a:p>
        </p:txBody>
      </p:sp>
      <p:sp>
        <p:nvSpPr>
          <p:cNvPr id="13" name="Espace réservé du contenu 3"/>
          <p:cNvSpPr>
            <a:spLocks noGrp="1"/>
          </p:cNvSpPr>
          <p:nvPr>
            <p:ph sz="half" idx="15"/>
          </p:nvPr>
        </p:nvSpPr>
        <p:spPr>
          <a:xfrm>
            <a:off x="4645024" y="980728"/>
            <a:ext cx="4040188" cy="514496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95959"/>
                </a:solidFill>
              </a:defRPr>
            </a:lvl1pPr>
            <a:lvl2pPr marL="0" indent="0">
              <a:buFontTx/>
              <a:buNone/>
              <a:defRPr lang="fr-FR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buntu" panose="020B0504030602030204" pitchFamily="34" charset="0"/>
                <a:ea typeface="+mn-ea"/>
                <a:cs typeface="Arial" panose="020B0604020202020204" pitchFamily="34" charset="0"/>
              </a:defRPr>
            </a:lvl2pPr>
            <a:lvl3pPr marL="0" indent="0">
              <a:buFontTx/>
              <a:buNone/>
              <a:defRPr sz="2000">
                <a:solidFill>
                  <a:srgbClr val="595959"/>
                </a:solidFill>
                <a:latin typeface="Ubuntu" panose="020B0504030602030204" pitchFamily="34" charset="0"/>
              </a:defRPr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8677800" y="6391212"/>
            <a:ext cx="0" cy="40466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 userDrawn="1"/>
        </p:nvSpPr>
        <p:spPr>
          <a:xfrm>
            <a:off x="7342537" y="6442131"/>
            <a:ext cx="12241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 dirty="0" smtClean="0">
                <a:solidFill>
                  <a:prstClr val="white"/>
                </a:solidFill>
                <a:latin typeface="Ubuntu Condensed" panose="020B0506030602030204" pitchFamily="34" charset="0"/>
              </a:rPr>
              <a:t> © Mairie de Rezé – 2016 </a:t>
            </a:r>
            <a:endParaRPr lang="fr-FR" sz="900" dirty="0">
              <a:solidFill>
                <a:prstClr val="white"/>
              </a:solidFill>
              <a:latin typeface="Ubuntu Condensed" panose="020B0506030602030204" pitchFamily="34" charset="0"/>
            </a:endParaRPr>
          </a:p>
        </p:txBody>
      </p:sp>
      <p:sp>
        <p:nvSpPr>
          <p:cNvPr id="12" name="Espace réservé du texte 2"/>
          <p:cNvSpPr>
            <a:spLocks noGrp="1"/>
          </p:cNvSpPr>
          <p:nvPr>
            <p:ph type="body" idx="16" hasCustomPrompt="1"/>
          </p:nvPr>
        </p:nvSpPr>
        <p:spPr>
          <a:xfrm>
            <a:off x="457200" y="344727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 baseline="0">
                <a:solidFill>
                  <a:srgbClr val="00206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saisir le titre</a:t>
            </a:r>
          </a:p>
        </p:txBody>
      </p:sp>
      <p:sp>
        <p:nvSpPr>
          <p:cNvPr id="1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77800" y="6453336"/>
            <a:ext cx="466200" cy="140208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A7503AFE-1097-4FAF-8E55-89F0A772B06C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701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827584" y="2276872"/>
            <a:ext cx="806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800" baseline="0">
                <a:solidFill>
                  <a:srgbClr val="002060"/>
                </a:solidFill>
              </a:defRPr>
            </a:lvl1pPr>
          </a:lstStyle>
          <a:p>
            <a:r>
              <a:rPr lang="fr-FR" dirty="0" smtClean="0"/>
              <a:t>Cliquez pour saisir le titre</a:t>
            </a:r>
            <a:endParaRPr lang="fr-FR" dirty="0"/>
          </a:p>
        </p:txBody>
      </p:sp>
      <p:sp>
        <p:nvSpPr>
          <p:cNvPr id="11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827584" y="3096356"/>
            <a:ext cx="8064000" cy="6480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rgbClr val="595959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Titre 2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half" idx="10" hasCustomPrompt="1"/>
          </p:nvPr>
        </p:nvSpPr>
        <p:spPr>
          <a:xfrm>
            <a:off x="827584" y="4197956"/>
            <a:ext cx="8064000" cy="6480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595959"/>
                </a:solidFill>
                <a:latin typeface="Ubuntu Condensed" panose="020B050603060203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Titre 3</a:t>
            </a:r>
          </a:p>
        </p:txBody>
      </p:sp>
    </p:spTree>
    <p:extLst>
      <p:ext uri="{BB962C8B-B14F-4D97-AF65-F5344CB8AC3E}">
        <p14:creationId xmlns:p14="http://schemas.microsoft.com/office/powerpoint/2010/main" val="2351129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 avec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292000" y="2926800"/>
            <a:ext cx="3312000" cy="331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9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827584" y="3430800"/>
            <a:ext cx="3888000" cy="648072"/>
          </a:xfrm>
          <a:prstGeom prst="rect">
            <a:avLst/>
          </a:prstGeom>
        </p:spPr>
        <p:txBody>
          <a:bodyPr wrap="square" anchor="ctr" anchorCtr="0"/>
          <a:lstStyle>
            <a:lvl1pPr marL="0" indent="0">
              <a:spcBef>
                <a:spcPts val="0"/>
              </a:spcBef>
              <a:buNone/>
              <a:defRPr sz="3200">
                <a:solidFill>
                  <a:srgbClr val="595959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Titre 2</a:t>
            </a:r>
          </a:p>
        </p:txBody>
      </p:sp>
      <p:sp>
        <p:nvSpPr>
          <p:cNvPr id="10" name="Espace réservé du texte 3"/>
          <p:cNvSpPr>
            <a:spLocks noGrp="1"/>
          </p:cNvSpPr>
          <p:nvPr>
            <p:ph type="body" sz="half" idx="10" hasCustomPrompt="1"/>
          </p:nvPr>
        </p:nvSpPr>
        <p:spPr>
          <a:xfrm>
            <a:off x="827584" y="4572000"/>
            <a:ext cx="3888000" cy="64807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800">
                <a:solidFill>
                  <a:srgbClr val="595959"/>
                </a:solidFill>
                <a:latin typeface="Ubuntu Condensed" panose="020B050603060203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Titre 3</a:t>
            </a:r>
          </a:p>
        </p:txBody>
      </p:sp>
      <p:sp>
        <p:nvSpPr>
          <p:cNvPr id="11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827584" y="1771200"/>
            <a:ext cx="7920000" cy="93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800" baseline="0">
                <a:solidFill>
                  <a:srgbClr val="002060"/>
                </a:solidFill>
              </a:defRPr>
            </a:lvl1pPr>
          </a:lstStyle>
          <a:p>
            <a:r>
              <a:rPr lang="fr-FR" dirty="0" smtClean="0"/>
              <a:t>Cliquez pour saisir le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59365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titre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du contenu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513" cy="6885385"/>
          </a:xfrm>
          <a:prstGeom prst="rect">
            <a:avLst/>
          </a:prstGeom>
        </p:spPr>
      </p:pic>
      <p:cxnSp>
        <p:nvCxnSpPr>
          <p:cNvPr id="10" name="Connecteur droit 9"/>
          <p:cNvCxnSpPr/>
          <p:nvPr userDrawn="1"/>
        </p:nvCxnSpPr>
        <p:spPr>
          <a:xfrm>
            <a:off x="685800" y="1124744"/>
            <a:ext cx="7992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itre 1"/>
          <p:cNvSpPr>
            <a:spLocks noGrp="1"/>
          </p:cNvSpPr>
          <p:nvPr>
            <p:ph type="title" hasCustomPrompt="1"/>
          </p:nvPr>
        </p:nvSpPr>
        <p:spPr>
          <a:xfrm>
            <a:off x="613800" y="332656"/>
            <a:ext cx="8064000" cy="792088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Ubuntu" panose="020B0504030602030204" pitchFamily="34" charset="0"/>
              </a:defRPr>
            </a:lvl1pPr>
          </a:lstStyle>
          <a:p>
            <a:r>
              <a:rPr lang="fr-FR" dirty="0" smtClean="0"/>
              <a:t>Cliquez pour saisir le titre</a:t>
            </a:r>
            <a:endParaRPr lang="fr-FR" dirty="0"/>
          </a:p>
        </p:txBody>
      </p:sp>
      <p:sp>
        <p:nvSpPr>
          <p:cNvPr id="23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613800" y="1155867"/>
            <a:ext cx="8064000" cy="5449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solidFill>
                  <a:srgbClr val="00206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suite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77800" y="6453336"/>
            <a:ext cx="299754" cy="202332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A7503AFE-1097-4FAF-8E55-89F0A772B06C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Espace réservé du contenu 3"/>
          <p:cNvSpPr>
            <a:spLocks noGrp="1"/>
          </p:cNvSpPr>
          <p:nvPr>
            <p:ph sz="half" idx="14"/>
          </p:nvPr>
        </p:nvSpPr>
        <p:spPr>
          <a:xfrm>
            <a:off x="613800" y="1916831"/>
            <a:ext cx="8065524" cy="4306169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95959"/>
                </a:solidFill>
              </a:defRPr>
            </a:lvl1pPr>
            <a:lvl2pPr marL="0" indent="0">
              <a:buFontTx/>
              <a:buNone/>
              <a:defRPr lang="fr-FR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buntu" panose="020B0504030602030204" pitchFamily="34" charset="0"/>
                <a:ea typeface="+mn-ea"/>
                <a:cs typeface="Arial" panose="020B0604020202020204" pitchFamily="34" charset="0"/>
              </a:defRPr>
            </a:lvl2pPr>
            <a:lvl3pPr marL="0" indent="0">
              <a:buFontTx/>
              <a:buNone/>
              <a:defRPr sz="2000">
                <a:solidFill>
                  <a:srgbClr val="595959"/>
                </a:solidFill>
                <a:latin typeface="Ubuntu" panose="020B0504030602030204" pitchFamily="34" charset="0"/>
              </a:defRPr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9" name="Espace réservé du texte 3"/>
          <p:cNvSpPr>
            <a:spLocks noGrp="1"/>
          </p:cNvSpPr>
          <p:nvPr>
            <p:ph type="body" sz="half" idx="15" hasCustomPrompt="1"/>
          </p:nvPr>
        </p:nvSpPr>
        <p:spPr>
          <a:xfrm>
            <a:off x="7380312" y="6454800"/>
            <a:ext cx="1224136" cy="21456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900">
                <a:solidFill>
                  <a:schemeClr val="bg1"/>
                </a:solidFill>
                <a:latin typeface="Ubuntu Condensed" panose="020B050603060203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 © Mairie de Rezé – 2016                       </a:t>
            </a:r>
          </a:p>
        </p:txBody>
      </p:sp>
      <p:cxnSp>
        <p:nvCxnSpPr>
          <p:cNvPr id="3" name="Connecteur droit 2"/>
          <p:cNvCxnSpPr/>
          <p:nvPr userDrawn="1"/>
        </p:nvCxnSpPr>
        <p:spPr>
          <a:xfrm>
            <a:off x="8677800" y="6391212"/>
            <a:ext cx="0" cy="40466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space réservé du texte 3"/>
          <p:cNvSpPr>
            <a:spLocks noGrp="1"/>
          </p:cNvSpPr>
          <p:nvPr>
            <p:ph type="body" sz="half" idx="13" hasCustomPrompt="1"/>
          </p:nvPr>
        </p:nvSpPr>
        <p:spPr>
          <a:xfrm>
            <a:off x="5868144" y="6620055"/>
            <a:ext cx="2736496" cy="35164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900">
                <a:solidFill>
                  <a:schemeClr val="bg1"/>
                </a:solidFill>
                <a:latin typeface="Ubuntu Condensed" panose="020B050603060203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Direction </a:t>
            </a:r>
          </a:p>
        </p:txBody>
      </p:sp>
    </p:spTree>
    <p:extLst>
      <p:ext uri="{BB962C8B-B14F-4D97-AF65-F5344CB8AC3E}">
        <p14:creationId xmlns:p14="http://schemas.microsoft.com/office/powerpoint/2010/main" val="372354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du contenu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513" cy="6885385"/>
          </a:xfrm>
          <a:prstGeom prst="rect">
            <a:avLst/>
          </a:prstGeom>
        </p:spPr>
      </p:pic>
      <p:sp>
        <p:nvSpPr>
          <p:cNvPr id="9" name="Espace réservé du contenu 3"/>
          <p:cNvSpPr>
            <a:spLocks noGrp="1"/>
          </p:cNvSpPr>
          <p:nvPr>
            <p:ph sz="half" idx="2"/>
          </p:nvPr>
        </p:nvSpPr>
        <p:spPr>
          <a:xfrm>
            <a:off x="683568" y="432290"/>
            <a:ext cx="8065524" cy="39512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95959"/>
                </a:solidFill>
              </a:defRPr>
            </a:lvl1pPr>
            <a:lvl2pPr marL="0" indent="0">
              <a:buFontTx/>
              <a:buNone/>
              <a:defRPr lang="fr-FR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buntu" panose="020B0504030602030204" pitchFamily="34" charset="0"/>
                <a:ea typeface="+mn-ea"/>
                <a:cs typeface="Arial" panose="020B0604020202020204" pitchFamily="34" charset="0"/>
              </a:defRPr>
            </a:lvl2pPr>
            <a:lvl3pPr marL="0" indent="0">
              <a:buFontTx/>
              <a:buNone/>
              <a:defRPr sz="2000">
                <a:solidFill>
                  <a:srgbClr val="595959"/>
                </a:solidFill>
                <a:latin typeface="Ubuntu" panose="020B0504030602030204" pitchFamily="34" charset="0"/>
              </a:defRPr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77800" y="6453336"/>
            <a:ext cx="299754" cy="202332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A7503AFE-1097-4FAF-8E55-89F0A772B06C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half" idx="15" hasCustomPrompt="1"/>
          </p:nvPr>
        </p:nvSpPr>
        <p:spPr>
          <a:xfrm>
            <a:off x="7308304" y="6454800"/>
            <a:ext cx="1296144" cy="35164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900">
                <a:solidFill>
                  <a:schemeClr val="bg1"/>
                </a:solidFill>
                <a:latin typeface="Ubuntu Condensed" panose="020B050603060203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 © Mairie de Rezé – 2016                       </a:t>
            </a: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8677800" y="6391212"/>
            <a:ext cx="0" cy="40466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texte 3"/>
          <p:cNvSpPr>
            <a:spLocks noGrp="1"/>
          </p:cNvSpPr>
          <p:nvPr>
            <p:ph type="body" sz="half" idx="13" hasCustomPrompt="1"/>
          </p:nvPr>
        </p:nvSpPr>
        <p:spPr>
          <a:xfrm>
            <a:off x="5796136" y="6620055"/>
            <a:ext cx="2808504" cy="35164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900">
                <a:solidFill>
                  <a:schemeClr val="bg1"/>
                </a:solidFill>
                <a:latin typeface="Ubuntu Condensed" panose="020B050603060203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Direction </a:t>
            </a:r>
          </a:p>
        </p:txBody>
      </p:sp>
    </p:spTree>
    <p:extLst>
      <p:ext uri="{BB962C8B-B14F-4D97-AF65-F5344CB8AC3E}">
        <p14:creationId xmlns:p14="http://schemas.microsoft.com/office/powerpoint/2010/main" val="99471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du contenu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513" cy="6885385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33120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 baseline="0">
                <a:solidFill>
                  <a:srgbClr val="00206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saisir le titre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980728"/>
            <a:ext cx="4040188" cy="514543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95959"/>
                </a:solidFill>
              </a:defRPr>
            </a:lvl1pPr>
            <a:lvl2pPr marL="0" indent="0">
              <a:buFontTx/>
              <a:buNone/>
              <a:defRPr lang="fr-FR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buntu" panose="020B0504030602030204" pitchFamily="34" charset="0"/>
                <a:ea typeface="+mn-ea"/>
                <a:cs typeface="Arial" panose="020B0604020202020204" pitchFamily="34" charset="0"/>
              </a:defRPr>
            </a:lvl2pPr>
            <a:lvl3pPr marL="0" indent="0">
              <a:buFontTx/>
              <a:buNone/>
              <a:defRPr sz="2000">
                <a:solidFill>
                  <a:srgbClr val="595959"/>
                </a:solidFill>
                <a:latin typeface="Ubuntu" panose="020B0504030602030204" pitchFamily="34" charset="0"/>
              </a:defRPr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4" hasCustomPrompt="1"/>
          </p:nvPr>
        </p:nvSpPr>
        <p:spPr>
          <a:xfrm>
            <a:off x="4645024" y="33120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>
                <a:solidFill>
                  <a:srgbClr val="00206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saisir le titre</a:t>
            </a:r>
          </a:p>
        </p:txBody>
      </p:sp>
      <p:sp>
        <p:nvSpPr>
          <p:cNvPr id="13" name="Espace réservé du contenu 3"/>
          <p:cNvSpPr>
            <a:spLocks noGrp="1"/>
          </p:cNvSpPr>
          <p:nvPr>
            <p:ph sz="half" idx="15"/>
          </p:nvPr>
        </p:nvSpPr>
        <p:spPr>
          <a:xfrm>
            <a:off x="4645024" y="980728"/>
            <a:ext cx="4040188" cy="514496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95959"/>
                </a:solidFill>
              </a:defRPr>
            </a:lvl1pPr>
            <a:lvl2pPr marL="0" indent="0">
              <a:buFontTx/>
              <a:buNone/>
              <a:defRPr lang="fr-FR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buntu" panose="020B0504030602030204" pitchFamily="34" charset="0"/>
                <a:ea typeface="+mn-ea"/>
                <a:cs typeface="Arial" panose="020B0604020202020204" pitchFamily="34" charset="0"/>
              </a:defRPr>
            </a:lvl2pPr>
            <a:lvl3pPr marL="0" indent="0">
              <a:buFontTx/>
              <a:buNone/>
              <a:defRPr sz="2000">
                <a:solidFill>
                  <a:srgbClr val="595959"/>
                </a:solidFill>
                <a:latin typeface="Ubuntu" panose="020B0504030602030204" pitchFamily="34" charset="0"/>
              </a:defRPr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77800" y="6453336"/>
            <a:ext cx="299754" cy="202332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A7503AFE-1097-4FAF-8E55-89F0A772B06C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half" idx="16" hasCustomPrompt="1"/>
          </p:nvPr>
        </p:nvSpPr>
        <p:spPr>
          <a:xfrm>
            <a:off x="7164288" y="6454800"/>
            <a:ext cx="1440160" cy="35164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900">
                <a:solidFill>
                  <a:schemeClr val="bg1"/>
                </a:solidFill>
                <a:latin typeface="Ubuntu Condensed" panose="020B050603060203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 © Mairie de Rezé – 2016                       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8677800" y="6391212"/>
            <a:ext cx="0" cy="40466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space réservé du texte 3"/>
          <p:cNvSpPr>
            <a:spLocks noGrp="1"/>
          </p:cNvSpPr>
          <p:nvPr>
            <p:ph type="body" sz="half" idx="13" hasCustomPrompt="1"/>
          </p:nvPr>
        </p:nvSpPr>
        <p:spPr>
          <a:xfrm>
            <a:off x="5724128" y="6620055"/>
            <a:ext cx="2880512" cy="35164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900">
                <a:solidFill>
                  <a:schemeClr val="bg1"/>
                </a:solidFill>
                <a:latin typeface="Ubuntu Condensed" panose="020B050603060203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Direction </a:t>
            </a:r>
          </a:p>
        </p:txBody>
      </p:sp>
    </p:spTree>
    <p:extLst>
      <p:ext uri="{BB962C8B-B14F-4D97-AF65-F5344CB8AC3E}">
        <p14:creationId xmlns:p14="http://schemas.microsoft.com/office/powerpoint/2010/main" val="866169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793" cy="6858594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28000" y="2582516"/>
            <a:ext cx="806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Mairie de Rezé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3890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83" r:id="rId2"/>
    <p:sldLayoutId id="2147483661" r:id="rId3"/>
    <p:sldLayoutId id="2147483684" r:id="rId4"/>
    <p:sldLayoutId id="2147483665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 baseline="0">
          <a:solidFill>
            <a:schemeClr val="tx1"/>
          </a:solidFill>
          <a:latin typeface="Ubuntu" panose="020B050403060203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Tx/>
        <a:buNone/>
        <a:defRPr sz="4000" kern="1200">
          <a:solidFill>
            <a:schemeClr val="tx1"/>
          </a:solidFill>
          <a:latin typeface="Ubuntu" panose="020B0504030602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fr-FR" sz="4000" kern="1200" dirty="0" smtClean="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793" cy="6858594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28000" y="2582516"/>
            <a:ext cx="806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Mairie de Rezé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9363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 baseline="0">
          <a:solidFill>
            <a:schemeClr val="tx1"/>
          </a:solidFill>
          <a:latin typeface="Ubuntu" panose="020B050403060203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Tx/>
        <a:buNone/>
        <a:defRPr sz="4000" kern="1200">
          <a:solidFill>
            <a:schemeClr val="tx1"/>
          </a:solidFill>
          <a:latin typeface="Ubuntu" panose="020B0504030602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fr-FR" sz="4000" kern="1200" dirty="0" smtClean="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793" cy="6858594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28000" y="2582516"/>
            <a:ext cx="806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Mairie de Rezé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1266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 baseline="0">
          <a:solidFill>
            <a:schemeClr val="tx1"/>
          </a:solidFill>
          <a:latin typeface="Ubuntu" panose="020B050403060203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Tx/>
        <a:buNone/>
        <a:defRPr sz="4000" kern="1200">
          <a:solidFill>
            <a:schemeClr val="tx1"/>
          </a:solidFill>
          <a:latin typeface="Ubuntu" panose="020B0504030602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fr-FR" sz="4000" kern="1200" dirty="0" smtClean="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2276872"/>
            <a:ext cx="9001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/>
            </a:r>
            <a:br>
              <a:rPr lang="fr-FR" dirty="0" smtClean="0"/>
            </a:br>
            <a:r>
              <a:rPr lang="fr-FR" sz="4400" dirty="0" smtClean="0"/>
              <a:t>PRIORITÉ CHATEAU</a:t>
            </a:r>
            <a:endParaRPr lang="fr-FR" sz="440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10"/>
          </p:nvPr>
        </p:nvSpPr>
        <p:spPr>
          <a:xfrm>
            <a:off x="755576" y="4077072"/>
            <a:ext cx="8064000" cy="1319276"/>
          </a:xfrm>
        </p:spPr>
        <p:txBody>
          <a:bodyPr/>
          <a:lstStyle/>
          <a:p>
            <a:endParaRPr lang="fr-FR" dirty="0">
              <a:latin typeface="Ubuntu" panose="020B050403060203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9532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064000" cy="792088"/>
          </a:xfrm>
        </p:spPr>
        <p:txBody>
          <a:bodyPr>
            <a:normAutofit/>
          </a:bodyPr>
          <a:lstStyle/>
          <a:p>
            <a:r>
              <a:rPr lang="fr-FR" dirty="0" smtClean="0"/>
              <a:t>Priorité Château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4"/>
          </p:nvPr>
        </p:nvSpPr>
        <p:spPr>
          <a:xfrm>
            <a:off x="0" y="1556792"/>
            <a:ext cx="9324528" cy="5472608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dirty="0" smtClean="0"/>
              <a:t>2016 : des constats préoccupants réalisés </a:t>
            </a:r>
            <a:r>
              <a:rPr lang="fr-FR" sz="1800" dirty="0"/>
              <a:t>sur place par l’équipe </a:t>
            </a:r>
            <a:r>
              <a:rPr lang="fr-FR" sz="1800" dirty="0" smtClean="0"/>
              <a:t>municipale, les </a:t>
            </a:r>
            <a:r>
              <a:rPr lang="fr-FR" sz="1800" dirty="0"/>
              <a:t>services </a:t>
            </a:r>
            <a:r>
              <a:rPr lang="fr-FR" sz="1800" dirty="0" smtClean="0"/>
              <a:t>présents sur </a:t>
            </a:r>
            <a:r>
              <a:rPr lang="fr-FR" sz="1800" dirty="0"/>
              <a:t>le quartier et </a:t>
            </a:r>
            <a:r>
              <a:rPr lang="fr-FR" sz="1800" dirty="0" smtClean="0"/>
              <a:t>les </a:t>
            </a:r>
            <a:r>
              <a:rPr lang="fr-FR" sz="1800" dirty="0"/>
              <a:t>habitants (conseil citoyen, groupe diagnostic en marchant </a:t>
            </a:r>
            <a:r>
              <a:rPr lang="fr-FR" sz="1800" dirty="0" smtClean="0"/>
              <a:t>…).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dirty="0" smtClean="0"/>
              <a:t>Fin 2016 : Une volonté du Maire de </a:t>
            </a:r>
            <a:r>
              <a:rPr lang="fr-FR" sz="1800" dirty="0"/>
              <a:t>faire de la forte mobilisation en direction du quartier prioritaire du Château l’une des priorités 2017, pour tous les secteurs d’activité municipaux.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dirty="0" smtClean="0"/>
              <a:t>2017  : une mobilisation </a:t>
            </a:r>
            <a:r>
              <a:rPr lang="fr-FR" sz="1800" dirty="0"/>
              <a:t>particulièrement forte des services publics </a:t>
            </a:r>
            <a:r>
              <a:rPr lang="fr-FR" sz="1800" dirty="0" smtClean="0"/>
              <a:t>municipaux.</a:t>
            </a:r>
          </a:p>
          <a:p>
            <a:endParaRPr lang="fr-FR" sz="18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dirty="0" smtClean="0"/>
              <a:t>Les </a:t>
            </a:r>
            <a:r>
              <a:rPr lang="fr-FR" sz="1800" dirty="0"/>
              <a:t>enjeux suivants ont été identifiés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 smtClean="0"/>
              <a:t>La </a:t>
            </a:r>
            <a:r>
              <a:rPr lang="fr-FR" sz="1800" dirty="0"/>
              <a:t>crédibilité de la Ville face aux habitants, qui attendent des réponses adaptées à </a:t>
            </a:r>
            <a:r>
              <a:rPr lang="fr-FR" sz="1800" dirty="0" smtClean="0"/>
              <a:t>leurs préoccupations </a:t>
            </a:r>
            <a:r>
              <a:rPr lang="fr-FR" sz="1800" dirty="0"/>
              <a:t>du quotidien,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 smtClean="0"/>
              <a:t>L’attractivité </a:t>
            </a:r>
            <a:r>
              <a:rPr lang="fr-FR" sz="1800" dirty="0"/>
              <a:t>et la perception du quartier du Château-</a:t>
            </a:r>
            <a:r>
              <a:rPr lang="fr-FR" sz="1800" dirty="0" err="1"/>
              <a:t>Mahaudières</a:t>
            </a:r>
            <a:r>
              <a:rPr lang="fr-FR" sz="1800" dirty="0"/>
              <a:t> par ses habitants. Ce quartier </a:t>
            </a:r>
            <a:r>
              <a:rPr lang="fr-FR" sz="1800" dirty="0" smtClean="0"/>
              <a:t>doit être </a:t>
            </a:r>
            <a:r>
              <a:rPr lang="fr-FR" sz="1800" dirty="0"/>
              <a:t>perçu comme un quartier de ressources, au-delà des difficultés,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 smtClean="0"/>
              <a:t>L’équilibre </a:t>
            </a:r>
            <a:r>
              <a:rPr lang="fr-FR" sz="1800" dirty="0"/>
              <a:t>des prestations de la Ville entre les différents quartiers,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 smtClean="0"/>
              <a:t>La </a:t>
            </a:r>
            <a:r>
              <a:rPr lang="fr-FR" sz="1800" dirty="0"/>
              <a:t>complémentarité de ce plan d’actions avec l’ensemble des plans d’actions liés à la politique de </a:t>
            </a:r>
            <a:r>
              <a:rPr lang="fr-FR" sz="1800" dirty="0" smtClean="0"/>
              <a:t>la Ville </a:t>
            </a:r>
            <a:r>
              <a:rPr lang="fr-FR" sz="1800" dirty="0"/>
              <a:t>(contrat de ville, GUSP, ZAC, PRE, GATE </a:t>
            </a:r>
            <a:r>
              <a:rPr lang="fr-FR" sz="1800" dirty="0" smtClean="0"/>
              <a:t>…).</a:t>
            </a:r>
          </a:p>
          <a:p>
            <a:pPr lvl="0"/>
            <a:endParaRPr lang="fr-FR" sz="1800" b="1" dirty="0" smtClean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5686161" y="6597353"/>
            <a:ext cx="2880512" cy="205442"/>
          </a:xfrm>
        </p:spPr>
        <p:txBody>
          <a:bodyPr/>
          <a:lstStyle/>
          <a:p>
            <a:r>
              <a:rPr lang="fr-FR" dirty="0" smtClean="0"/>
              <a:t>Direction des Solidarités – Logement et politique de la ville</a:t>
            </a:r>
            <a:endParaRPr lang="fr-FR" dirty="0"/>
          </a:p>
        </p:txBody>
      </p:sp>
      <p:sp>
        <p:nvSpPr>
          <p:cNvPr id="7" name="Espace réservé du texte 2"/>
          <p:cNvSpPr txBox="1">
            <a:spLocks/>
          </p:cNvSpPr>
          <p:nvPr/>
        </p:nvSpPr>
        <p:spPr>
          <a:xfrm>
            <a:off x="323528" y="1124744"/>
            <a:ext cx="8064000" cy="43204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600" b="1" kern="1200">
                <a:solidFill>
                  <a:srgbClr val="002060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fr-FR"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Contexte  et enjeux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058903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Priorité Château – Actions 2017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>
                <a:solidFill>
                  <a:prstClr val="white"/>
                </a:solidFill>
              </a:rPr>
              <a:pPr/>
              <a:t>3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r>
              <a:rPr lang="fr-FR" dirty="0" smtClean="0"/>
              <a:t>2017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r>
              <a:rPr lang="fr-FR" dirty="0" smtClean="0"/>
              <a:t>Direction Culture et Patrimoine- Service </a:t>
            </a:r>
            <a:r>
              <a:rPr lang="fr-FR" dirty="0" err="1" smtClean="0"/>
              <a:t>CiTés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4"/>
          </p:nvPr>
        </p:nvSpPr>
        <p:spPr>
          <a:xfrm>
            <a:off x="611560" y="1412776"/>
            <a:ext cx="8065524" cy="5026249"/>
          </a:xfrm>
        </p:spPr>
        <p:txBody>
          <a:bodyPr/>
          <a:lstStyle/>
          <a:p>
            <a:pPr algn="just"/>
            <a:endParaRPr lang="fr-FR" sz="2400" dirty="0"/>
          </a:p>
          <a:p>
            <a:pPr algn="just"/>
            <a:r>
              <a:rPr lang="fr-FR" sz="2400" dirty="0"/>
              <a:t>Sur cette année 2017</a:t>
            </a:r>
            <a:r>
              <a:rPr lang="fr-FR" sz="2400" dirty="0" smtClean="0"/>
              <a:t>:</a:t>
            </a:r>
          </a:p>
          <a:p>
            <a:pPr algn="just"/>
            <a:endParaRPr lang="fr-FR" sz="2400" dirty="0" smtClean="0"/>
          </a:p>
          <a:p>
            <a:pPr algn="just"/>
            <a:r>
              <a:rPr lang="fr-FR" sz="2400" dirty="0" smtClean="0"/>
              <a:t>- 66 </a:t>
            </a:r>
            <a:r>
              <a:rPr lang="fr-FR" sz="2400" dirty="0"/>
              <a:t>actions ont été identifiées et proposées par 11 </a:t>
            </a:r>
            <a:r>
              <a:rPr lang="fr-FR" sz="2400" dirty="0" smtClean="0"/>
              <a:t>directions</a:t>
            </a:r>
          </a:p>
          <a:p>
            <a:pPr algn="just"/>
            <a:endParaRPr lang="fr-FR" sz="2400" dirty="0"/>
          </a:p>
          <a:p>
            <a:pPr algn="just"/>
            <a:r>
              <a:rPr lang="fr-FR" sz="2400" dirty="0" smtClean="0"/>
              <a:t>- 26 </a:t>
            </a:r>
            <a:r>
              <a:rPr lang="fr-FR" sz="2400" dirty="0"/>
              <a:t>actions ont été réalisées, 29 sont engagées, 9 sont à l’étude et 2 n’ont pu être engagées. </a:t>
            </a:r>
          </a:p>
          <a:p>
            <a:pPr algn="just"/>
            <a:endParaRPr lang="fr-FR" sz="2400" dirty="0"/>
          </a:p>
          <a:p>
            <a:endParaRPr lang="fr-FR" sz="2400" dirty="0" smtClean="0"/>
          </a:p>
        </p:txBody>
      </p:sp>
    </p:spTree>
    <p:extLst>
      <p:ext uri="{BB962C8B-B14F-4D97-AF65-F5344CB8AC3E}">
        <p14:creationId xmlns:p14="http://schemas.microsoft.com/office/powerpoint/2010/main" val="30673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352928" cy="792088"/>
          </a:xfrm>
        </p:spPr>
        <p:txBody>
          <a:bodyPr>
            <a:normAutofit/>
          </a:bodyPr>
          <a:lstStyle/>
          <a:p>
            <a:r>
              <a:rPr lang="fr-FR" sz="3200" dirty="0" smtClean="0"/>
              <a:t>1/ Une présence renforcée sur le quartier</a:t>
            </a:r>
            <a:endParaRPr lang="fr-FR" sz="3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>
                <a:solidFill>
                  <a:prstClr val="white"/>
                </a:solidFill>
              </a:rPr>
              <a:pPr/>
              <a:t>4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r>
              <a:rPr lang="fr-FR" dirty="0" smtClean="0"/>
              <a:t>2017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half" idx="13"/>
          </p:nvPr>
        </p:nvSpPr>
        <p:spPr>
          <a:xfrm>
            <a:off x="5508104" y="6620055"/>
            <a:ext cx="3096536" cy="351642"/>
          </a:xfrm>
        </p:spPr>
        <p:txBody>
          <a:bodyPr/>
          <a:lstStyle/>
          <a:p>
            <a:r>
              <a:rPr lang="fr-FR" dirty="0" smtClean="0"/>
              <a:t>Direction des Solidarités – Service logement et politique de la ville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3923928" y="4653136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prstClr val="black"/>
                </a:solidFill>
              </a:rPr>
              <a:t>Le déménagement du centre socioculturel place Jean Perrin. </a:t>
            </a:r>
          </a:p>
          <a:p>
            <a:r>
              <a:rPr lang="fr-FR" dirty="0" smtClean="0">
                <a:solidFill>
                  <a:prstClr val="black"/>
                </a:solidFill>
              </a:rPr>
              <a:t>Inauguration en avril 2017</a:t>
            </a:r>
            <a:endParaRPr lang="fr-FR" dirty="0">
              <a:solidFill>
                <a:prstClr val="black"/>
              </a:solidFill>
            </a:endParaRPr>
          </a:p>
        </p:txBody>
      </p:sp>
      <p:pic>
        <p:nvPicPr>
          <p:cNvPr id="2050" name="Picture 2" descr="M:\Services\CLPS\CONTRAT DE VILLE 2014-2020\DELIBERATIONS\PRIORITE CHATEAU\Banque d'images CM\inauguration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386255"/>
            <a:ext cx="4608512" cy="3072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M:\Services\CLPS\CONTRAT DE VILLE 2014-2020\DELIBERATIONS\PRIORITE CHATEAU\Banque d'images CM\inauguration33-768x115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66419"/>
            <a:ext cx="3058211" cy="4587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036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064000" cy="792088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1/ Une présence renforcée sur le quartier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>
                <a:solidFill>
                  <a:prstClr val="white"/>
                </a:solidFill>
              </a:rPr>
              <a:pPr/>
              <a:t>5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r>
              <a:rPr lang="fr-FR" dirty="0" smtClean="0"/>
              <a:t>2017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half" idx="13"/>
          </p:nvPr>
        </p:nvSpPr>
        <p:spPr>
          <a:xfrm>
            <a:off x="5580112" y="6620055"/>
            <a:ext cx="3024528" cy="351642"/>
          </a:xfrm>
        </p:spPr>
        <p:txBody>
          <a:bodyPr/>
          <a:lstStyle/>
          <a:p>
            <a:r>
              <a:rPr lang="fr-FR" dirty="0"/>
              <a:t>Direction des Solidarités – Service logement et politique de la ville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2339752" y="5445224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prstClr val="black"/>
                </a:solidFill>
              </a:rPr>
              <a:t>L’implantation du service Jeunesses sur le quartier</a:t>
            </a:r>
            <a:endParaRPr lang="fr-FR" dirty="0">
              <a:solidFill>
                <a:prstClr val="black"/>
              </a:solidFill>
            </a:endParaRPr>
          </a:p>
        </p:txBody>
      </p:sp>
      <p:pic>
        <p:nvPicPr>
          <p:cNvPr id="3074" name="Picture 2" descr="M:\Services\CLPS\CONTRAT DE VILLE 2014-2020\DELIBERATIONS\PRIORITE CHATEAU\Banque d'images CM\Stages-3e-760_lightbo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1340768"/>
            <a:ext cx="7839141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20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064000" cy="792088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1/ Une présence renforcée sur le quartier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>
                <a:solidFill>
                  <a:prstClr val="white"/>
                </a:solidFill>
              </a:rPr>
              <a:pPr/>
              <a:t>6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r>
              <a:rPr lang="fr-FR" dirty="0" smtClean="0"/>
              <a:t>2017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half" idx="13"/>
          </p:nvPr>
        </p:nvSpPr>
        <p:spPr>
          <a:xfrm>
            <a:off x="5580112" y="6620055"/>
            <a:ext cx="3024528" cy="351642"/>
          </a:xfrm>
        </p:spPr>
        <p:txBody>
          <a:bodyPr/>
          <a:lstStyle/>
          <a:p>
            <a:r>
              <a:rPr lang="fr-FR" dirty="0"/>
              <a:t>Direction des Solidarités – Service logement et politique de la ville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55576" y="5157192"/>
            <a:ext cx="7920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prstClr val="black"/>
                </a:solidFill>
              </a:rPr>
              <a:t>L’ arrivée de la médiation sociale de proximité sur </a:t>
            </a:r>
            <a:r>
              <a:rPr lang="fr-FR" dirty="0">
                <a:solidFill>
                  <a:prstClr val="black"/>
                </a:solidFill>
              </a:rPr>
              <a:t>le </a:t>
            </a:r>
            <a:r>
              <a:rPr lang="fr-FR" dirty="0" smtClean="0">
                <a:solidFill>
                  <a:prstClr val="black"/>
                </a:solidFill>
              </a:rPr>
              <a:t>quartier a </a:t>
            </a:r>
            <a:r>
              <a:rPr lang="fr-FR" dirty="0">
                <a:solidFill>
                  <a:prstClr val="black"/>
                </a:solidFill>
              </a:rPr>
              <a:t>été bien perçue par les habitants et les partenaires et a permis le traitement de situations « à chaud ».</a:t>
            </a:r>
          </a:p>
          <a:p>
            <a:endParaRPr lang="fr-FR" dirty="0">
              <a:solidFill>
                <a:prstClr val="black"/>
              </a:solidFill>
            </a:endParaRPr>
          </a:p>
        </p:txBody>
      </p:sp>
      <p:pic>
        <p:nvPicPr>
          <p:cNvPr id="4099" name="Picture 3" descr="M:\Services\CLPS\CONTRAT DE VILLE 2014-2020\DELIBERATIONS\PRIORITE CHATEAU\Banque d'images CM\Alexis-et-Freddy-les-deux-mediateurs-presents-au-Chateau_full_wid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754" y="1340768"/>
            <a:ext cx="7212574" cy="3507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154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04" y="1580"/>
            <a:ext cx="9217024" cy="1296144"/>
          </a:xfrm>
        </p:spPr>
        <p:txBody>
          <a:bodyPr>
            <a:normAutofit/>
          </a:bodyPr>
          <a:lstStyle/>
          <a:p>
            <a:r>
              <a:rPr lang="fr-FR" sz="3000" dirty="0" smtClean="0"/>
              <a:t>2/ Cadre de vie : des améliorations en proximité…</a:t>
            </a:r>
            <a:endParaRPr lang="fr-FR" sz="3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>
                <a:solidFill>
                  <a:prstClr val="white"/>
                </a:solidFill>
              </a:rPr>
              <a:pPr/>
              <a:t>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r>
              <a:rPr lang="fr-FR" dirty="0" smtClean="0"/>
              <a:t>2017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half" idx="13"/>
          </p:nvPr>
        </p:nvSpPr>
        <p:spPr>
          <a:xfrm>
            <a:off x="5508104" y="6620055"/>
            <a:ext cx="3096536" cy="351642"/>
          </a:xfrm>
        </p:spPr>
        <p:txBody>
          <a:bodyPr/>
          <a:lstStyle/>
          <a:p>
            <a:r>
              <a:rPr lang="fr-FR" dirty="0"/>
              <a:t>Direction des Solidarités – Service logement et politique de la ville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83568" y="4685767"/>
            <a:ext cx="79928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prstClr val="black"/>
                </a:solidFill>
              </a:rPr>
              <a:t>Balade urbaine en janvier 2017 (Gestion urbaine et sociale de proximité).</a:t>
            </a:r>
          </a:p>
          <a:p>
            <a:endParaRPr lang="fr-FR" dirty="0" smtClean="0">
              <a:solidFill>
                <a:prstClr val="black"/>
              </a:solidFill>
            </a:endParaRPr>
          </a:p>
          <a:p>
            <a:r>
              <a:rPr lang="fr-FR" dirty="0" smtClean="0">
                <a:solidFill>
                  <a:prstClr val="black"/>
                </a:solidFill>
              </a:rPr>
              <a:t>Actions réalisées :  aménagement </a:t>
            </a:r>
            <a:r>
              <a:rPr lang="fr-FR" dirty="0">
                <a:solidFill>
                  <a:prstClr val="black"/>
                </a:solidFill>
              </a:rPr>
              <a:t>de sécurité </a:t>
            </a:r>
            <a:r>
              <a:rPr lang="fr-FR" dirty="0" smtClean="0">
                <a:solidFill>
                  <a:prstClr val="black"/>
                </a:solidFill>
              </a:rPr>
              <a:t>(Dauphiné), </a:t>
            </a:r>
            <a:r>
              <a:rPr lang="fr-FR" dirty="0">
                <a:solidFill>
                  <a:prstClr val="black"/>
                </a:solidFill>
              </a:rPr>
              <a:t>renouvellement de </a:t>
            </a:r>
            <a:r>
              <a:rPr lang="fr-FR" dirty="0" smtClean="0">
                <a:solidFill>
                  <a:prstClr val="black"/>
                </a:solidFill>
              </a:rPr>
              <a:t>signalétiques (quartier), </a:t>
            </a:r>
            <a:r>
              <a:rPr lang="fr-FR" dirty="0">
                <a:solidFill>
                  <a:prstClr val="black"/>
                </a:solidFill>
              </a:rPr>
              <a:t>locaux de pré tri </a:t>
            </a:r>
            <a:r>
              <a:rPr lang="fr-FR" dirty="0" smtClean="0">
                <a:solidFill>
                  <a:prstClr val="black"/>
                </a:solidFill>
              </a:rPr>
              <a:t>(</a:t>
            </a:r>
            <a:r>
              <a:rPr lang="fr-FR" dirty="0" err="1" smtClean="0">
                <a:solidFill>
                  <a:prstClr val="black"/>
                </a:solidFill>
              </a:rPr>
              <a:t>Mahaudières</a:t>
            </a:r>
            <a:r>
              <a:rPr lang="fr-FR" dirty="0" smtClean="0">
                <a:solidFill>
                  <a:prstClr val="black"/>
                </a:solidFill>
              </a:rPr>
              <a:t>), places </a:t>
            </a:r>
            <a:r>
              <a:rPr lang="fr-FR" dirty="0">
                <a:solidFill>
                  <a:prstClr val="black"/>
                </a:solidFill>
              </a:rPr>
              <a:t>pour </a:t>
            </a:r>
            <a:r>
              <a:rPr lang="fr-FR" dirty="0" smtClean="0">
                <a:solidFill>
                  <a:prstClr val="black"/>
                </a:solidFill>
              </a:rPr>
              <a:t>handicapé(e)s (Grand Lieu), </a:t>
            </a:r>
            <a:r>
              <a:rPr lang="fr-FR" dirty="0">
                <a:solidFill>
                  <a:prstClr val="black"/>
                </a:solidFill>
              </a:rPr>
              <a:t>sécurisation de cheminements piétons dans les </a:t>
            </a:r>
            <a:r>
              <a:rPr lang="fr-FR" dirty="0" smtClean="0">
                <a:solidFill>
                  <a:prstClr val="black"/>
                </a:solidFill>
              </a:rPr>
              <a:t>ilots etc…</a:t>
            </a:r>
            <a:endParaRPr lang="fr-FR" dirty="0">
              <a:solidFill>
                <a:prstClr val="black"/>
              </a:solidFill>
            </a:endParaRPr>
          </a:p>
        </p:txBody>
      </p:sp>
      <p:pic>
        <p:nvPicPr>
          <p:cNvPr id="5123" name="Picture 3" descr="M:\Services\CLPS\CONTRAT DE VILLE 2014-2020\DELIBERATIONS\PRIORITE CHATEAU\Banque d'images CM\BaladeUrbaine2_full_wid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5774668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\\ville-reze.fr\racine\Donnees\Services\CLPS\GUSP-GESTION URBAINE ET SOCIALE DE PROXIMITE\GUSP CHATEAU - MAHAUDIERES\PLAN ACTIONS\photos\avant après\passage pietons travaux proxi dauphiné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4188" y="1972335"/>
            <a:ext cx="2578291" cy="1933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19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820472" cy="792088"/>
          </a:xfrm>
        </p:spPr>
        <p:txBody>
          <a:bodyPr>
            <a:normAutofit/>
          </a:bodyPr>
          <a:lstStyle/>
          <a:p>
            <a:r>
              <a:rPr lang="fr-FR" dirty="0" smtClean="0"/>
              <a:t>2/ …une </a:t>
            </a:r>
            <a:r>
              <a:rPr lang="fr-FR" dirty="0"/>
              <a:t>ambition sur le long terme (ZAC)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>
                <a:solidFill>
                  <a:prstClr val="white"/>
                </a:solidFill>
              </a:rPr>
              <a:pPr/>
              <a:t>8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r>
              <a:rPr lang="fr-FR" dirty="0" smtClean="0"/>
              <a:t>2017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half" idx="13"/>
          </p:nvPr>
        </p:nvSpPr>
        <p:spPr>
          <a:xfrm>
            <a:off x="5652120" y="6620055"/>
            <a:ext cx="2952520" cy="351642"/>
          </a:xfrm>
        </p:spPr>
        <p:txBody>
          <a:bodyPr/>
          <a:lstStyle/>
          <a:p>
            <a:r>
              <a:rPr lang="fr-FR" dirty="0"/>
              <a:t>Direction des Solidarités – Service logement et politique de la ville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39552" y="4509120"/>
            <a:ext cx="77768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prstClr val="black"/>
                </a:solidFill>
              </a:rPr>
              <a:t>La concertation sur la ZAC </a:t>
            </a:r>
            <a:r>
              <a:rPr lang="fr-FR" dirty="0" smtClean="0">
                <a:solidFill>
                  <a:prstClr val="black"/>
                </a:solidFill>
              </a:rPr>
              <a:t>en 2017 a </a:t>
            </a:r>
            <a:r>
              <a:rPr lang="fr-FR" dirty="0">
                <a:solidFill>
                  <a:prstClr val="black"/>
                </a:solidFill>
              </a:rPr>
              <a:t>permis de définir un programme partagé avec les habitants, en lien avec le conseil citoyen, à l’occasion d’ateliers urbains et d’une réunion publique</a:t>
            </a:r>
            <a:r>
              <a:rPr lang="fr-FR" dirty="0" smtClean="0">
                <a:solidFill>
                  <a:prstClr val="black"/>
                </a:solidFill>
              </a:rPr>
              <a:t>.</a:t>
            </a:r>
          </a:p>
          <a:p>
            <a:endParaRPr lang="fr-FR" dirty="0">
              <a:solidFill>
                <a:prstClr val="black"/>
              </a:solidFill>
            </a:endParaRPr>
          </a:p>
          <a:p>
            <a:r>
              <a:rPr lang="fr-FR" dirty="0" smtClean="0">
                <a:solidFill>
                  <a:prstClr val="black"/>
                </a:solidFill>
              </a:rPr>
              <a:t>Des </a:t>
            </a:r>
            <a:r>
              <a:rPr lang="fr-FR" dirty="0">
                <a:solidFill>
                  <a:prstClr val="black"/>
                </a:solidFill>
              </a:rPr>
              <a:t>études sur l’implantation d’autres services ou activités ont été lancées (Maison de santé, cour artisanale, garage solidaire</a:t>
            </a:r>
            <a:r>
              <a:rPr lang="fr-FR" dirty="0" smtClean="0">
                <a:solidFill>
                  <a:prstClr val="black"/>
                </a:solidFill>
              </a:rPr>
              <a:t>…)</a:t>
            </a:r>
            <a:endParaRPr lang="fr-FR" dirty="0">
              <a:solidFill>
                <a:prstClr val="black"/>
              </a:solidFill>
            </a:endParaRPr>
          </a:p>
        </p:txBody>
      </p:sp>
      <p:pic>
        <p:nvPicPr>
          <p:cNvPr id="8" name="Picture 2" descr="M:\Services\CLPS\CONTRAT DE VILLE 2014-2020\DELIBERATIONS\PRIORITE CHATEAU\Banque d'images CM\ZAC-Chateau_full_wid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340768"/>
            <a:ext cx="6249126" cy="304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058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064000" cy="792088"/>
          </a:xfrm>
        </p:spPr>
        <p:txBody>
          <a:bodyPr>
            <a:normAutofit/>
          </a:bodyPr>
          <a:lstStyle/>
          <a:p>
            <a:r>
              <a:rPr lang="fr-FR" dirty="0" smtClean="0"/>
              <a:t>3/ Education : des moyens renforcés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>
                <a:solidFill>
                  <a:prstClr val="white"/>
                </a:solidFill>
              </a:rPr>
              <a:pPr/>
              <a:t>9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r>
              <a:rPr lang="fr-FR" dirty="0" smtClean="0"/>
              <a:t>2017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half" idx="13"/>
          </p:nvPr>
        </p:nvSpPr>
        <p:spPr>
          <a:xfrm>
            <a:off x="5580112" y="6620055"/>
            <a:ext cx="3024528" cy="351642"/>
          </a:xfrm>
        </p:spPr>
        <p:txBody>
          <a:bodyPr/>
          <a:lstStyle/>
          <a:p>
            <a:r>
              <a:rPr lang="fr-FR" dirty="0"/>
              <a:t>Direction des Solidarités – Service logement et politique de la ville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547664" y="5120317"/>
            <a:ext cx="5976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prstClr val="black"/>
                </a:solidFill>
              </a:rPr>
              <a:t>En 2017, toutes </a:t>
            </a:r>
            <a:r>
              <a:rPr lang="fr-FR" dirty="0">
                <a:solidFill>
                  <a:prstClr val="black"/>
                </a:solidFill>
              </a:rPr>
              <a:t>les écoles du quartier ont bénéficié de moyens supplémentaires en matériel scolaire. </a:t>
            </a:r>
            <a:r>
              <a:rPr lang="fr-FR" dirty="0" smtClean="0">
                <a:solidFill>
                  <a:prstClr val="black"/>
                </a:solidFill>
              </a:rPr>
              <a:t>Mise en place d’un centre de loisirs pour les maternelles par l’Arpej.</a:t>
            </a:r>
            <a:endParaRPr lang="fr-FR" dirty="0">
              <a:solidFill>
                <a:prstClr val="black"/>
              </a:solidFill>
            </a:endParaRPr>
          </a:p>
        </p:txBody>
      </p:sp>
      <p:pic>
        <p:nvPicPr>
          <p:cNvPr id="6146" name="Picture 2" descr="M:\Services\CLPS\CONTRAT DE VILLE 2014-2020\DELIBERATIONS\PRIORITE CHATEAU\Banque d'images CM\AideDevoirs2_full_wid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1" y="1484783"/>
            <a:ext cx="6692780" cy="3258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963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064000" cy="792088"/>
          </a:xfrm>
        </p:spPr>
        <p:txBody>
          <a:bodyPr>
            <a:normAutofit/>
          </a:bodyPr>
          <a:lstStyle/>
          <a:p>
            <a:r>
              <a:rPr lang="fr-FR" dirty="0" smtClean="0"/>
              <a:t>4/ Santé : expérimentation…Action !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>
                <a:solidFill>
                  <a:prstClr val="white"/>
                </a:solidFill>
              </a:rPr>
              <a:pPr/>
              <a:t>10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r>
              <a:rPr lang="fr-FR" dirty="0" smtClean="0"/>
              <a:t>2017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half" idx="13"/>
          </p:nvPr>
        </p:nvSpPr>
        <p:spPr>
          <a:xfrm>
            <a:off x="5580112" y="6620055"/>
            <a:ext cx="3024528" cy="351642"/>
          </a:xfrm>
        </p:spPr>
        <p:txBody>
          <a:bodyPr/>
          <a:lstStyle/>
          <a:p>
            <a:r>
              <a:rPr lang="fr-FR" dirty="0"/>
              <a:t>Direction des Solidarités – Service logement et politique de la ville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8" y="1088538"/>
            <a:ext cx="3625188" cy="2398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094373"/>
            <a:ext cx="3384376" cy="1830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M:\Services\CLPS\CONTRAT DE VILLE 2014-2020\DELIBERATIONS\PRIORITE CHATEAU\Banque d'images CM\Complementaire-sante-760_full_widt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72" y="4007028"/>
            <a:ext cx="4848108" cy="236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3203848" y="2924944"/>
            <a:ext cx="5940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prstClr val="black"/>
                </a:solidFill>
              </a:rPr>
              <a:t>Une expérimentation sur le non recours aux droits de santé a été menée avec l’appui de la métropole permettant d’identifier une liste d’actions précises à mettre en </a:t>
            </a:r>
            <a:r>
              <a:rPr lang="fr-FR" dirty="0" smtClean="0">
                <a:solidFill>
                  <a:prstClr val="black"/>
                </a:solidFill>
              </a:rPr>
              <a:t>œuvre.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508104" y="4221088"/>
            <a:ext cx="34563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prstClr val="black"/>
                </a:solidFill>
              </a:rPr>
              <a:t>Le CCAS a mis en place un partenariat avec  trois complémentaires santé pour faciliter, au moyen de tarifs abordables, le recours aux soins des habitants. </a:t>
            </a:r>
          </a:p>
        </p:txBody>
      </p:sp>
    </p:spTree>
    <p:extLst>
      <p:ext uri="{BB962C8B-B14F-4D97-AF65-F5344CB8AC3E}">
        <p14:creationId xmlns:p14="http://schemas.microsoft.com/office/powerpoint/2010/main" val="269643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424936" cy="792088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5/ Solidarités : un accompagnement privilégié des publics fragiles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>
                <a:solidFill>
                  <a:prstClr val="white"/>
                </a:solidFill>
              </a:rPr>
              <a:pPr/>
              <a:t>11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r>
              <a:rPr lang="fr-FR" dirty="0" smtClean="0"/>
              <a:t>2017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half" idx="13"/>
          </p:nvPr>
        </p:nvSpPr>
        <p:spPr>
          <a:xfrm>
            <a:off x="5508104" y="6620055"/>
            <a:ext cx="3096536" cy="351642"/>
          </a:xfrm>
        </p:spPr>
        <p:txBody>
          <a:bodyPr/>
          <a:lstStyle/>
          <a:p>
            <a:r>
              <a:rPr lang="fr-FR" dirty="0"/>
              <a:t>Direction des Solidarités – Service logement et politique de la ville</a:t>
            </a:r>
          </a:p>
        </p:txBody>
      </p:sp>
      <p:sp>
        <p:nvSpPr>
          <p:cNvPr id="3" name="Rectangle 2"/>
          <p:cNvSpPr/>
          <p:nvPr/>
        </p:nvSpPr>
        <p:spPr>
          <a:xfrm>
            <a:off x="5652120" y="2078813"/>
            <a:ext cx="331236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prstClr val="black"/>
                </a:solidFill>
              </a:rPr>
              <a:t>30 % des usagers de l’épicerie sociale </a:t>
            </a:r>
            <a:r>
              <a:rPr lang="fr-FR" dirty="0" smtClean="0">
                <a:solidFill>
                  <a:prstClr val="black"/>
                </a:solidFill>
              </a:rPr>
              <a:t>du CCAS sont </a:t>
            </a:r>
            <a:r>
              <a:rPr lang="fr-FR" dirty="0">
                <a:solidFill>
                  <a:prstClr val="black"/>
                </a:solidFill>
              </a:rPr>
              <a:t>issus du </a:t>
            </a:r>
            <a:r>
              <a:rPr lang="fr-FR" dirty="0" smtClean="0">
                <a:solidFill>
                  <a:prstClr val="black"/>
                </a:solidFill>
              </a:rPr>
              <a:t>Château-</a:t>
            </a:r>
            <a:r>
              <a:rPr lang="fr-FR" dirty="0" err="1" smtClean="0">
                <a:solidFill>
                  <a:prstClr val="black"/>
                </a:solidFill>
              </a:rPr>
              <a:t>Mahaudières</a:t>
            </a:r>
            <a:r>
              <a:rPr lang="fr-FR" dirty="0" smtClean="0">
                <a:solidFill>
                  <a:prstClr val="black"/>
                </a:solidFill>
              </a:rPr>
              <a:t>. </a:t>
            </a:r>
          </a:p>
          <a:p>
            <a:endParaRPr lang="fr-FR" dirty="0" smtClean="0">
              <a:solidFill>
                <a:prstClr val="black"/>
              </a:solidFill>
            </a:endParaRPr>
          </a:p>
          <a:p>
            <a:r>
              <a:rPr lang="fr-FR" dirty="0" smtClean="0">
                <a:solidFill>
                  <a:prstClr val="black"/>
                </a:solidFill>
              </a:rPr>
              <a:t>Les habitants du quartier bénéficient d’un accompagnement particulier et d’orientations vers les autres actions (complémentaire santé, sorties culturelles, pratique du français etc…)</a:t>
            </a:r>
            <a:endParaRPr lang="fr-FR" dirty="0">
              <a:solidFill>
                <a:prstClr val="black"/>
              </a:solidFill>
            </a:endParaRPr>
          </a:p>
        </p:txBody>
      </p:sp>
      <p:pic>
        <p:nvPicPr>
          <p:cNvPr id="7170" name="Picture 2" descr="M:\Services\CLPS\CONTRAT DE VILLE 2014-2020\DELIBERATIONS\PRIORITE CHATEAU\Banque d'images CM\Autres-aides-du-CCAS_medium-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88840"/>
            <a:ext cx="4968552" cy="331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877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424936" cy="792088"/>
          </a:xfrm>
        </p:spPr>
        <p:txBody>
          <a:bodyPr>
            <a:normAutofit/>
          </a:bodyPr>
          <a:lstStyle/>
          <a:p>
            <a:r>
              <a:rPr lang="fr-FR" dirty="0" smtClean="0"/>
              <a:t>6/ Les jeunesses…en actions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>
                <a:solidFill>
                  <a:prstClr val="white"/>
                </a:solidFill>
              </a:rPr>
              <a:pPr/>
              <a:t>12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r>
              <a:rPr lang="fr-FR" dirty="0" smtClean="0"/>
              <a:t>2017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half" idx="13"/>
          </p:nvPr>
        </p:nvSpPr>
        <p:spPr>
          <a:xfrm>
            <a:off x="5508104" y="6620055"/>
            <a:ext cx="3096536" cy="351642"/>
          </a:xfrm>
        </p:spPr>
        <p:txBody>
          <a:bodyPr/>
          <a:lstStyle/>
          <a:p>
            <a:r>
              <a:rPr lang="fr-FR" dirty="0"/>
              <a:t>Direction des Solidarités – Service logement et politique de la ville</a:t>
            </a:r>
          </a:p>
        </p:txBody>
      </p:sp>
      <p:sp>
        <p:nvSpPr>
          <p:cNvPr id="3" name="Rectangle 2"/>
          <p:cNvSpPr/>
          <p:nvPr/>
        </p:nvSpPr>
        <p:spPr>
          <a:xfrm>
            <a:off x="5364088" y="1556792"/>
            <a:ext cx="33123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prstClr val="black"/>
                </a:solidFill>
              </a:rPr>
              <a:t>Sur le volet de l’insertion, </a:t>
            </a:r>
            <a:r>
              <a:rPr lang="fr-FR" dirty="0" smtClean="0">
                <a:solidFill>
                  <a:prstClr val="black"/>
                </a:solidFill>
              </a:rPr>
              <a:t>une nouvelle action, «</a:t>
            </a:r>
            <a:r>
              <a:rPr lang="fr-FR" dirty="0">
                <a:solidFill>
                  <a:prstClr val="black"/>
                </a:solidFill>
              </a:rPr>
              <a:t> Je suis volontaire </a:t>
            </a:r>
            <a:r>
              <a:rPr lang="fr-FR" dirty="0" smtClean="0">
                <a:solidFill>
                  <a:prstClr val="black"/>
                </a:solidFill>
              </a:rPr>
              <a:t>», </a:t>
            </a:r>
            <a:r>
              <a:rPr lang="fr-FR" dirty="0">
                <a:solidFill>
                  <a:prstClr val="black"/>
                </a:solidFill>
              </a:rPr>
              <a:t>a bénéficié à 14 jeunes du quartier de 18 à 25 ans, qui ont reçu une aide au permis ou à la formation.</a:t>
            </a:r>
          </a:p>
        </p:txBody>
      </p:sp>
      <p:pic>
        <p:nvPicPr>
          <p:cNvPr id="8194" name="Picture 2" descr="M:\Services\CLPS\CONTRAT DE VILLE 2014-2020\DELIBERATIONS\PRIORITE CHATEAU\Banque d'images CM\JeunesEmploi_full_wid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62" y="1340768"/>
            <a:ext cx="4757432" cy="231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M:\Services\CLPS\CONTRAT DE VILLE 2014-2020\DELIBERATIONS\PRIORITE CHATEAU\Banque d'images CM\lancementCJS-760car_full_widt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861048"/>
            <a:ext cx="4610964" cy="2249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539552" y="4293096"/>
            <a:ext cx="33123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prstClr val="black"/>
                </a:solidFill>
              </a:rPr>
              <a:t>Cette année, treize </a:t>
            </a:r>
            <a:r>
              <a:rPr lang="fr-FR" dirty="0" err="1">
                <a:solidFill>
                  <a:prstClr val="black"/>
                </a:solidFill>
              </a:rPr>
              <a:t>Rezéens</a:t>
            </a:r>
            <a:r>
              <a:rPr lang="fr-FR" dirty="0">
                <a:solidFill>
                  <a:prstClr val="black"/>
                </a:solidFill>
              </a:rPr>
              <a:t> de 16 à 18 </a:t>
            </a:r>
            <a:r>
              <a:rPr lang="fr-FR" dirty="0" smtClean="0">
                <a:solidFill>
                  <a:prstClr val="black"/>
                </a:solidFill>
              </a:rPr>
              <a:t>ans, dont 8 du Château </a:t>
            </a:r>
            <a:r>
              <a:rPr lang="fr-FR" dirty="0">
                <a:solidFill>
                  <a:prstClr val="black"/>
                </a:solidFill>
              </a:rPr>
              <a:t>se sont engagés pour six semaines de travail collectif. </a:t>
            </a:r>
          </a:p>
        </p:txBody>
      </p:sp>
    </p:spTree>
    <p:extLst>
      <p:ext uri="{BB962C8B-B14F-4D97-AF65-F5344CB8AC3E}">
        <p14:creationId xmlns:p14="http://schemas.microsoft.com/office/powerpoint/2010/main" val="118048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640960" cy="792088"/>
          </a:xfrm>
        </p:spPr>
        <p:txBody>
          <a:bodyPr>
            <a:normAutofit/>
          </a:bodyPr>
          <a:lstStyle/>
          <a:p>
            <a:r>
              <a:rPr lang="fr-FR" sz="3200" dirty="0" smtClean="0"/>
              <a:t>7/ Culture: des projets avec les habitants</a:t>
            </a:r>
            <a:endParaRPr lang="fr-FR" sz="3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>
                <a:solidFill>
                  <a:prstClr val="white"/>
                </a:solidFill>
              </a:rPr>
              <a:pPr/>
              <a:t>13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r>
              <a:rPr lang="fr-FR" dirty="0" smtClean="0"/>
              <a:t>2017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half" idx="13"/>
          </p:nvPr>
        </p:nvSpPr>
        <p:spPr>
          <a:xfrm>
            <a:off x="5580112" y="6620055"/>
            <a:ext cx="3024528" cy="351642"/>
          </a:xfrm>
        </p:spPr>
        <p:txBody>
          <a:bodyPr/>
          <a:lstStyle/>
          <a:p>
            <a:r>
              <a:rPr lang="fr-FR" dirty="0"/>
              <a:t>Direction des Solidarités – Service logement et politique de la ville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876256" y="1381626"/>
            <a:ext cx="194421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prstClr val="black"/>
                </a:solidFill>
              </a:rPr>
              <a:t>Deux </a:t>
            </a:r>
            <a:r>
              <a:rPr lang="fr-FR" dirty="0">
                <a:solidFill>
                  <a:prstClr val="black"/>
                </a:solidFill>
              </a:rPr>
              <a:t>fresques </a:t>
            </a:r>
            <a:r>
              <a:rPr lang="fr-FR" dirty="0" smtClean="0">
                <a:solidFill>
                  <a:prstClr val="black"/>
                </a:solidFill>
              </a:rPr>
              <a:t>réalisé sur le quartier </a:t>
            </a:r>
            <a:r>
              <a:rPr lang="fr-FR" dirty="0">
                <a:solidFill>
                  <a:prstClr val="black"/>
                </a:solidFill>
              </a:rPr>
              <a:t>Château de Rezé avec la participation des </a:t>
            </a:r>
            <a:r>
              <a:rPr lang="fr-FR" dirty="0" smtClean="0">
                <a:solidFill>
                  <a:prstClr val="black"/>
                </a:solidFill>
              </a:rPr>
              <a:t>habitants, jeunes et moins jeunes…</a:t>
            </a:r>
          </a:p>
          <a:p>
            <a:endParaRPr lang="fr-FR" dirty="0">
              <a:solidFill>
                <a:prstClr val="black"/>
              </a:solidFill>
            </a:endParaRPr>
          </a:p>
          <a:p>
            <a:r>
              <a:rPr lang="fr-FR" dirty="0" smtClean="0">
                <a:solidFill>
                  <a:prstClr val="black"/>
                </a:solidFill>
              </a:rPr>
              <a:t>…Et très bientôt, une visite </a:t>
            </a:r>
            <a:r>
              <a:rPr lang="fr-FR" dirty="0">
                <a:solidFill>
                  <a:prstClr val="black"/>
                </a:solidFill>
              </a:rPr>
              <a:t>programmée avec les habitants </a:t>
            </a:r>
          </a:p>
          <a:p>
            <a:r>
              <a:rPr lang="fr-FR" dirty="0" smtClean="0">
                <a:solidFill>
                  <a:prstClr val="black"/>
                </a:solidFill>
              </a:rPr>
              <a:t>de toutes les fresques réalisées dans les quartiers sur ce projet</a:t>
            </a:r>
            <a:endParaRPr lang="fr-FR" dirty="0">
              <a:solidFill>
                <a:prstClr val="black"/>
              </a:solidFill>
            </a:endParaRPr>
          </a:p>
        </p:txBody>
      </p:sp>
      <p:pic>
        <p:nvPicPr>
          <p:cNvPr id="12" name="Image 11" descr="À Rezé les fresques sont terminées !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53"/>
          <a:stretch/>
        </p:blipFill>
        <p:spPr bwMode="auto">
          <a:xfrm>
            <a:off x="467544" y="1412776"/>
            <a:ext cx="6046212" cy="44620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7083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8/ Loisirs : comment </a:t>
            </a:r>
            <a:r>
              <a:rPr lang="fr-FR" dirty="0" err="1" smtClean="0"/>
              <a:t>Sagax</a:t>
            </a:r>
            <a:r>
              <a:rPr lang="fr-FR" dirty="0" smtClean="0"/>
              <a:t> au Château ?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>
                <a:solidFill>
                  <a:prstClr val="white"/>
                </a:solidFill>
              </a:rPr>
              <a:pPr/>
              <a:t>14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r>
              <a:rPr lang="fr-FR" dirty="0" smtClean="0"/>
              <a:t>2017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half" idx="13"/>
          </p:nvPr>
        </p:nvSpPr>
        <p:spPr>
          <a:xfrm>
            <a:off x="5508104" y="6620055"/>
            <a:ext cx="3096536" cy="351642"/>
          </a:xfrm>
        </p:spPr>
        <p:txBody>
          <a:bodyPr/>
          <a:lstStyle/>
          <a:p>
            <a:r>
              <a:rPr lang="fr-FR" dirty="0"/>
              <a:t>Direction des Solidarités – Service logement et politique de la ville</a:t>
            </a:r>
          </a:p>
        </p:txBody>
      </p:sp>
      <p:pic>
        <p:nvPicPr>
          <p:cNvPr id="3" name="Espace réservé du contenu 2"/>
          <p:cNvPicPr>
            <a:picLocks noGrp="1" noChangeAspect="1"/>
          </p:cNvPicPr>
          <p:nvPr>
            <p:ph sz="half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42" y="1412776"/>
            <a:ext cx="3744417" cy="2808312"/>
          </a:xfrm>
        </p:spPr>
      </p:pic>
      <p:sp>
        <p:nvSpPr>
          <p:cNvPr id="8" name="ZoneTexte 7"/>
          <p:cNvSpPr txBox="1"/>
          <p:nvPr/>
        </p:nvSpPr>
        <p:spPr>
          <a:xfrm>
            <a:off x="971600" y="4941168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prstClr val="black"/>
                </a:solidFill>
              </a:rPr>
              <a:t>Construction du mobilier du jardin du CSC avec les plasticiens de </a:t>
            </a:r>
            <a:r>
              <a:rPr lang="fr-FR" dirty="0" err="1">
                <a:solidFill>
                  <a:prstClr val="black"/>
                </a:solidFill>
              </a:rPr>
              <a:t>Sagax</a:t>
            </a:r>
            <a:r>
              <a:rPr lang="fr-FR" dirty="0">
                <a:solidFill>
                  <a:prstClr val="black"/>
                </a:solidFill>
              </a:rPr>
              <a:t> lors d’un atelier au printemps au CSC Château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484784"/>
            <a:ext cx="4864540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625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496944" cy="792088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9/ Conseil citoyen: de l’art…du mouvement !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>
                <a:solidFill>
                  <a:prstClr val="white"/>
                </a:solidFill>
              </a:rPr>
              <a:pPr/>
              <a:t>15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r>
              <a:rPr lang="fr-FR" dirty="0" smtClean="0"/>
              <a:t>2017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half" idx="13"/>
          </p:nvPr>
        </p:nvSpPr>
        <p:spPr>
          <a:xfrm>
            <a:off x="5364088" y="6620055"/>
            <a:ext cx="3240552" cy="351642"/>
          </a:xfrm>
        </p:spPr>
        <p:txBody>
          <a:bodyPr/>
          <a:lstStyle/>
          <a:p>
            <a:r>
              <a:rPr lang="fr-FR" dirty="0"/>
              <a:t>Direction des Solidarités – Service logement et politique de la ville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27584" y="4725144"/>
            <a:ext cx="7632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prstClr val="black"/>
                </a:solidFill>
              </a:rPr>
              <a:t>Des </a:t>
            </a:r>
            <a:r>
              <a:rPr lang="fr-FR" dirty="0">
                <a:solidFill>
                  <a:prstClr val="black"/>
                </a:solidFill>
              </a:rPr>
              <a:t>artistes </a:t>
            </a:r>
            <a:r>
              <a:rPr lang="fr-FR" dirty="0" smtClean="0">
                <a:solidFill>
                  <a:prstClr val="black"/>
                </a:solidFill>
              </a:rPr>
              <a:t>à </a:t>
            </a:r>
            <a:r>
              <a:rPr lang="fr-FR" dirty="0">
                <a:solidFill>
                  <a:prstClr val="black"/>
                </a:solidFill>
              </a:rPr>
              <a:t>la rencontre des habitants du </a:t>
            </a:r>
            <a:r>
              <a:rPr lang="fr-FR" dirty="0" smtClean="0">
                <a:solidFill>
                  <a:prstClr val="black"/>
                </a:solidFill>
              </a:rPr>
              <a:t>quartier, des </a:t>
            </a:r>
            <a:r>
              <a:rPr lang="fr-FR" dirty="0">
                <a:solidFill>
                  <a:prstClr val="black"/>
                </a:solidFill>
              </a:rPr>
              <a:t>« cartes postales en mouvement </a:t>
            </a:r>
            <a:r>
              <a:rPr lang="fr-FR" dirty="0" smtClean="0">
                <a:solidFill>
                  <a:prstClr val="black"/>
                </a:solidFill>
              </a:rPr>
              <a:t> ».</a:t>
            </a:r>
          </a:p>
          <a:p>
            <a:r>
              <a:rPr lang="fr-FR" dirty="0" smtClean="0">
                <a:solidFill>
                  <a:prstClr val="black"/>
                </a:solidFill>
              </a:rPr>
              <a:t>Avec la famille </a:t>
            </a:r>
            <a:r>
              <a:rPr lang="fr-FR" dirty="0" err="1" smtClean="0">
                <a:solidFill>
                  <a:prstClr val="black"/>
                </a:solidFill>
              </a:rPr>
              <a:t>Cartophille</a:t>
            </a:r>
            <a:r>
              <a:rPr lang="fr-FR" dirty="0">
                <a:solidFill>
                  <a:prstClr val="black"/>
                </a:solidFill>
              </a:rPr>
              <a:t>, </a:t>
            </a:r>
            <a:r>
              <a:rPr lang="fr-FR" dirty="0" smtClean="0">
                <a:solidFill>
                  <a:prstClr val="black"/>
                </a:solidFill>
              </a:rPr>
              <a:t>Edmonde et les </a:t>
            </a:r>
            <a:r>
              <a:rPr lang="fr-FR" dirty="0">
                <a:solidFill>
                  <a:prstClr val="black"/>
                </a:solidFill>
              </a:rPr>
              <a:t>enfants des écoles P. Roland et Château </a:t>
            </a:r>
            <a:r>
              <a:rPr lang="fr-FR" dirty="0" smtClean="0">
                <a:solidFill>
                  <a:prstClr val="black"/>
                </a:solidFill>
              </a:rPr>
              <a:t>Sud ont réalisé… de belles photos de famille !</a:t>
            </a:r>
          </a:p>
        </p:txBody>
      </p:sp>
      <p:pic>
        <p:nvPicPr>
          <p:cNvPr id="9" name="Espace réservé du contenu 8"/>
          <p:cNvPicPr>
            <a:picLocks noGrp="1" noChangeAspect="1"/>
          </p:cNvPicPr>
          <p:nvPr>
            <p:ph sz="half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340768"/>
            <a:ext cx="6197898" cy="3253896"/>
          </a:xfrm>
        </p:spPr>
      </p:pic>
    </p:spTree>
    <p:extLst>
      <p:ext uri="{BB962C8B-B14F-4D97-AF65-F5344CB8AC3E}">
        <p14:creationId xmlns:p14="http://schemas.microsoft.com/office/powerpoint/2010/main" val="137239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064000" cy="792088"/>
          </a:xfrm>
        </p:spPr>
        <p:txBody>
          <a:bodyPr>
            <a:normAutofit/>
          </a:bodyPr>
          <a:lstStyle/>
          <a:p>
            <a:r>
              <a:rPr lang="fr-FR" dirty="0" smtClean="0"/>
              <a:t>Priorité Château : actions 2018/2020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4"/>
          </p:nvPr>
        </p:nvSpPr>
        <p:spPr>
          <a:xfrm>
            <a:off x="0" y="1628800"/>
            <a:ext cx="9036496" cy="4824536"/>
          </a:xfrm>
        </p:spPr>
        <p:txBody>
          <a:bodyPr/>
          <a:lstStyle/>
          <a:p>
            <a:r>
              <a:rPr lang="fr-FR" sz="1800" dirty="0"/>
              <a:t>Cependant, la situation dans le quartier reste préoccupante à plusieurs égards </a:t>
            </a:r>
            <a:r>
              <a:rPr lang="fr-FR" sz="1800" dirty="0" smtClean="0"/>
              <a:t>:</a:t>
            </a:r>
          </a:p>
          <a:p>
            <a:endParaRPr lang="fr-FR" sz="18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dirty="0" smtClean="0"/>
              <a:t>Persistance </a:t>
            </a:r>
            <a:r>
              <a:rPr lang="fr-FR" sz="1800" dirty="0"/>
              <a:t>de personnes en situation de fragilité socio-économique sur le quartier avec un taux </a:t>
            </a:r>
            <a:r>
              <a:rPr lang="fr-FR" sz="1800" dirty="0" smtClean="0"/>
              <a:t>de pauvreté </a:t>
            </a:r>
            <a:r>
              <a:rPr lang="fr-FR" sz="1800" dirty="0"/>
              <a:t>atteignant 17% des </a:t>
            </a:r>
            <a:r>
              <a:rPr lang="fr-FR" sz="1800" dirty="0" smtClean="0"/>
              <a:t>ménages.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8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dirty="0" smtClean="0"/>
              <a:t>Des </a:t>
            </a:r>
            <a:r>
              <a:rPr lang="fr-FR" sz="1800" dirty="0"/>
              <a:t>difficultés liées à l’emploi </a:t>
            </a:r>
            <a:r>
              <a:rPr lang="fr-FR" sz="1800" dirty="0" smtClean="0"/>
              <a:t>se </a:t>
            </a:r>
            <a:r>
              <a:rPr lang="fr-FR" sz="1800" dirty="0"/>
              <a:t>concentrent principalement chez les + de 50 ans (+19,8% </a:t>
            </a:r>
            <a:r>
              <a:rPr lang="fr-FR" sz="1800" dirty="0" smtClean="0"/>
              <a:t>de demandeurs </a:t>
            </a:r>
            <a:r>
              <a:rPr lang="fr-FR" sz="1800" dirty="0"/>
              <a:t>d’emploi en catégorie A sur cette tranche d’âge entre mars 2014 et janvier 2017 </a:t>
            </a:r>
            <a:r>
              <a:rPr lang="fr-FR" sz="1800" dirty="0" smtClean="0"/>
              <a:t>– source Pôle </a:t>
            </a:r>
            <a:r>
              <a:rPr lang="fr-FR" sz="1800" dirty="0"/>
              <a:t>emploi</a:t>
            </a:r>
            <a:r>
              <a:rPr lang="fr-FR" sz="1800" dirty="0" smtClean="0"/>
              <a:t>).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8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dirty="0" smtClean="0"/>
              <a:t>Des </a:t>
            </a:r>
            <a:r>
              <a:rPr lang="fr-FR" sz="1800" dirty="0"/>
              <a:t>tensions cycliques sur le quartier avec des groupes de jeunes publics (pas toujours issus </a:t>
            </a:r>
            <a:r>
              <a:rPr lang="fr-FR" sz="1800" dirty="0" smtClean="0"/>
              <a:t>du quartier</a:t>
            </a:r>
            <a:r>
              <a:rPr lang="fr-FR" sz="1800" dirty="0"/>
              <a:t>) « qui tiennent les murs », voire s’adonnent pour certains à des trafics et, parfois, se livrent </a:t>
            </a:r>
            <a:r>
              <a:rPr lang="fr-FR" sz="1800" dirty="0" smtClean="0"/>
              <a:t>à des </a:t>
            </a:r>
            <a:r>
              <a:rPr lang="fr-FR" sz="1800" dirty="0"/>
              <a:t>violences</a:t>
            </a:r>
            <a:r>
              <a:rPr lang="fr-FR" sz="1800" dirty="0" smtClean="0"/>
              <a:t>.</a:t>
            </a:r>
          </a:p>
          <a:p>
            <a:endParaRPr lang="fr-FR" sz="18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dirty="0" smtClean="0"/>
              <a:t>Un </a:t>
            </a:r>
            <a:r>
              <a:rPr lang="fr-FR" sz="1800" dirty="0"/>
              <a:t>isolement important des publics fragilisés (parents, personnes âgées, jeunes, hommes de 50 à </a:t>
            </a:r>
            <a:r>
              <a:rPr lang="fr-FR" sz="1800" dirty="0" smtClean="0"/>
              <a:t>60 ans</a:t>
            </a:r>
            <a:r>
              <a:rPr lang="fr-FR" sz="1800" dirty="0"/>
              <a:t>, ...)</a:t>
            </a:r>
            <a:endParaRPr lang="fr-FR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/>
          </a:p>
          <a:p>
            <a:endParaRPr lang="fr-FR" sz="1600" b="1" dirty="0"/>
          </a:p>
          <a:p>
            <a:endParaRPr lang="fr-FR" sz="1800" b="1" dirty="0" smtClean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5686161" y="6597353"/>
            <a:ext cx="2880512" cy="205442"/>
          </a:xfrm>
        </p:spPr>
        <p:txBody>
          <a:bodyPr/>
          <a:lstStyle/>
          <a:p>
            <a:r>
              <a:rPr lang="fr-FR" dirty="0" smtClean="0"/>
              <a:t>Direction des Solidarités – Logement et politique de la ville</a:t>
            </a:r>
            <a:endParaRPr lang="fr-FR" dirty="0"/>
          </a:p>
        </p:txBody>
      </p:sp>
      <p:sp>
        <p:nvSpPr>
          <p:cNvPr id="7" name="Espace réservé du texte 2"/>
          <p:cNvSpPr txBox="1">
            <a:spLocks/>
          </p:cNvSpPr>
          <p:nvPr/>
        </p:nvSpPr>
        <p:spPr>
          <a:xfrm>
            <a:off x="179512" y="1052736"/>
            <a:ext cx="8964488" cy="43204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600" b="1" kern="1200">
                <a:solidFill>
                  <a:srgbClr val="002060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fr-FR"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bilan intermédiaire 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7811900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064000" cy="792088"/>
          </a:xfrm>
        </p:spPr>
        <p:txBody>
          <a:bodyPr>
            <a:normAutofit/>
          </a:bodyPr>
          <a:lstStyle/>
          <a:p>
            <a:r>
              <a:rPr lang="fr-FR" dirty="0"/>
              <a:t>Priorité Château : actions 2018/2020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4"/>
          </p:nvPr>
        </p:nvSpPr>
        <p:spPr>
          <a:xfrm>
            <a:off x="233264" y="1530963"/>
            <a:ext cx="8784976" cy="5138397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b="1" dirty="0" smtClean="0"/>
              <a:t>Poursuivre </a:t>
            </a:r>
            <a:r>
              <a:rPr lang="fr-FR" sz="1800" b="1" dirty="0"/>
              <a:t>la mobilisation </a:t>
            </a:r>
            <a:r>
              <a:rPr lang="fr-FR" sz="1800" b="1" dirty="0" smtClean="0"/>
              <a:t>de la ville autour </a:t>
            </a:r>
            <a:r>
              <a:rPr lang="fr-FR" sz="1800" b="1" dirty="0"/>
              <a:t>d’actions sur le projet de </a:t>
            </a:r>
            <a:r>
              <a:rPr lang="fr-FR" sz="1800" b="1" dirty="0" smtClean="0"/>
              <a:t>quartier.</a:t>
            </a:r>
          </a:p>
          <a:p>
            <a:r>
              <a:rPr lang="fr-FR" sz="1800" u="sng" dirty="0" smtClean="0"/>
              <a:t>13 </a:t>
            </a:r>
            <a:r>
              <a:rPr lang="fr-FR" sz="1800" u="sng" dirty="0"/>
              <a:t>actions sont priorisées pour </a:t>
            </a:r>
            <a:r>
              <a:rPr lang="fr-FR" sz="1800" u="sng" dirty="0" smtClean="0"/>
              <a:t>2018/2020 </a:t>
            </a:r>
            <a:r>
              <a:rPr lang="fr-FR" sz="1800" dirty="0" smtClean="0"/>
              <a:t>:</a:t>
            </a:r>
          </a:p>
          <a:p>
            <a:endParaRPr lang="fr-FR" sz="16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 smtClean="0"/>
              <a:t>Le </a:t>
            </a:r>
            <a:r>
              <a:rPr lang="fr-FR" sz="1600" dirty="0"/>
              <a:t>cadre de vie, les espaces publics et les logements</a:t>
            </a:r>
          </a:p>
          <a:p>
            <a:pPr marL="285750" indent="-285750">
              <a:buFontTx/>
              <a:buChar char="-"/>
            </a:pPr>
            <a:r>
              <a:rPr lang="fr-FR" sz="1600" dirty="0" smtClean="0"/>
              <a:t>Aménager </a:t>
            </a:r>
            <a:r>
              <a:rPr lang="fr-FR" sz="1600" dirty="0"/>
              <a:t>le parc Paul </a:t>
            </a:r>
            <a:r>
              <a:rPr lang="fr-FR" sz="1600" dirty="0" smtClean="0"/>
              <a:t>Allain</a:t>
            </a:r>
          </a:p>
          <a:p>
            <a:pPr marL="285750" indent="-285750">
              <a:buFontTx/>
              <a:buChar char="-"/>
            </a:pPr>
            <a:r>
              <a:rPr lang="fr-FR" sz="1600" dirty="0" smtClean="0"/>
              <a:t>Réaliser </a:t>
            </a:r>
            <a:r>
              <a:rPr lang="fr-FR" sz="1600" dirty="0"/>
              <a:t>un skate </a:t>
            </a:r>
            <a:r>
              <a:rPr lang="fr-FR" sz="1600" dirty="0" smtClean="0"/>
              <a:t>parc</a:t>
            </a:r>
          </a:p>
          <a:p>
            <a:pPr marL="285750" indent="-285750">
              <a:buFontTx/>
              <a:buChar char="-"/>
            </a:pPr>
            <a:r>
              <a:rPr lang="fr-FR" sz="1600" dirty="0" smtClean="0"/>
              <a:t>Développer</a:t>
            </a:r>
            <a:r>
              <a:rPr lang="fr-FR" sz="1600" dirty="0"/>
              <a:t>, accompagner et valoriser les pratiques de jardinage de proximité des </a:t>
            </a:r>
            <a:r>
              <a:rPr lang="fr-FR" sz="1600" dirty="0" smtClean="0"/>
              <a:t>habitants</a:t>
            </a:r>
          </a:p>
          <a:p>
            <a:pPr marL="285750" indent="-285750">
              <a:buFontTx/>
              <a:buChar char="-"/>
            </a:pPr>
            <a:r>
              <a:rPr lang="fr-FR" sz="1600" dirty="0" smtClean="0"/>
              <a:t>Mener </a:t>
            </a:r>
            <a:r>
              <a:rPr lang="fr-FR" sz="1600" dirty="0"/>
              <a:t>de nouvelles actions sur le traitement des encombrants en lien avec les partenaires du </a:t>
            </a:r>
            <a:r>
              <a:rPr lang="fr-FR" sz="1600" dirty="0" smtClean="0"/>
              <a:t>quartier</a:t>
            </a:r>
          </a:p>
          <a:p>
            <a:endParaRPr lang="fr-FR" sz="16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 smtClean="0"/>
              <a:t>L’éducation</a:t>
            </a:r>
            <a:r>
              <a:rPr lang="fr-FR" sz="1600" dirty="0"/>
              <a:t>, l’accès à la culture et aux loisirs</a:t>
            </a:r>
          </a:p>
          <a:p>
            <a:pPr marL="285750" indent="-285750">
              <a:buFontTx/>
              <a:buChar char="-"/>
            </a:pPr>
            <a:r>
              <a:rPr lang="fr-FR" sz="1600" dirty="0" smtClean="0"/>
              <a:t>Renforcer </a:t>
            </a:r>
            <a:r>
              <a:rPr lang="fr-FR" sz="1600" dirty="0"/>
              <a:t>l’accompagnement individuel des enfants et des jeunes en situations de fragilité </a:t>
            </a:r>
            <a:r>
              <a:rPr lang="fr-FR" sz="1600" dirty="0" smtClean="0"/>
              <a:t>éducative</a:t>
            </a:r>
          </a:p>
          <a:p>
            <a:pPr marL="285750" indent="-285750">
              <a:buFontTx/>
              <a:buChar char="-"/>
            </a:pPr>
            <a:r>
              <a:rPr lang="fr-FR" sz="1600" dirty="0" smtClean="0"/>
              <a:t>Ouvrir </a:t>
            </a:r>
            <a:r>
              <a:rPr lang="fr-FR" sz="1600" dirty="0"/>
              <a:t>une galerie numérique dans l’espace </a:t>
            </a:r>
            <a:r>
              <a:rPr lang="fr-FR" sz="1600" dirty="0" smtClean="0"/>
              <a:t>Diderot</a:t>
            </a:r>
          </a:p>
          <a:p>
            <a:pPr marL="285750" indent="-285750">
              <a:buFontTx/>
              <a:buChar char="-"/>
            </a:pPr>
            <a:r>
              <a:rPr lang="fr-FR" sz="1600" dirty="0" smtClean="0"/>
              <a:t>Créer </a:t>
            </a:r>
            <a:r>
              <a:rPr lang="fr-FR" sz="1600" dirty="0"/>
              <a:t>une classe à horaires aménagés musique (CHAM</a:t>
            </a:r>
            <a:r>
              <a:rPr lang="fr-FR" sz="1600" dirty="0" smtClean="0"/>
              <a:t>)</a:t>
            </a:r>
            <a:endParaRPr lang="fr-FR" sz="160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5686161" y="6597353"/>
            <a:ext cx="2880512" cy="205442"/>
          </a:xfrm>
        </p:spPr>
        <p:txBody>
          <a:bodyPr/>
          <a:lstStyle/>
          <a:p>
            <a:r>
              <a:rPr lang="fr-FR" dirty="0" smtClean="0"/>
              <a:t>Direction des Solidarités – Logement et politique de la ville</a:t>
            </a:r>
            <a:endParaRPr lang="fr-FR" dirty="0"/>
          </a:p>
        </p:txBody>
      </p:sp>
      <p:sp>
        <p:nvSpPr>
          <p:cNvPr id="8" name="Espace réservé du texte 2"/>
          <p:cNvSpPr txBox="1">
            <a:spLocks/>
          </p:cNvSpPr>
          <p:nvPr/>
        </p:nvSpPr>
        <p:spPr>
          <a:xfrm>
            <a:off x="107504" y="1124744"/>
            <a:ext cx="9036496" cy="43204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600" b="1" kern="1200">
                <a:solidFill>
                  <a:srgbClr val="002060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fr-FR"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Relance </a:t>
            </a:r>
            <a:r>
              <a:rPr lang="fr-FR" sz="2400" dirty="0"/>
              <a:t>de la mobilisation sur le quartier </a:t>
            </a:r>
          </a:p>
        </p:txBody>
      </p:sp>
    </p:spTree>
    <p:extLst>
      <p:ext uri="{BB962C8B-B14F-4D97-AF65-F5344CB8AC3E}">
        <p14:creationId xmlns:p14="http://schemas.microsoft.com/office/powerpoint/2010/main" val="39168842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064000" cy="792088"/>
          </a:xfrm>
        </p:spPr>
        <p:txBody>
          <a:bodyPr>
            <a:normAutofit/>
          </a:bodyPr>
          <a:lstStyle/>
          <a:p>
            <a:r>
              <a:rPr lang="fr-FR" dirty="0"/>
              <a:t>Priorité Château : actions 2018/2020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>
          <a:xfrm>
            <a:off x="611560" y="1351789"/>
            <a:ext cx="8064000" cy="544942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4"/>
          </p:nvPr>
        </p:nvSpPr>
        <p:spPr>
          <a:xfrm>
            <a:off x="312370" y="1700808"/>
            <a:ext cx="8640960" cy="4824536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800" dirty="0"/>
              <a:t>La tranquillité publique</a:t>
            </a:r>
          </a:p>
          <a:p>
            <a:pPr marL="285750" indent="-285750">
              <a:buFontTx/>
              <a:buChar char="-"/>
            </a:pPr>
            <a:r>
              <a:rPr lang="fr-FR" sz="1800" dirty="0" smtClean="0"/>
              <a:t>Poursuivre </a:t>
            </a:r>
            <a:r>
              <a:rPr lang="fr-FR" sz="1800" dirty="0"/>
              <a:t>une mission de médiation sociale de proximité sur le </a:t>
            </a:r>
            <a:r>
              <a:rPr lang="fr-FR" sz="1800" dirty="0" smtClean="0"/>
              <a:t>quartier</a:t>
            </a:r>
          </a:p>
          <a:p>
            <a:pPr marL="285750" indent="-285750">
              <a:buFontTx/>
              <a:buChar char="-"/>
            </a:pPr>
            <a:r>
              <a:rPr lang="fr-FR" sz="1800" dirty="0" smtClean="0"/>
              <a:t>Mettre </a:t>
            </a:r>
            <a:r>
              <a:rPr lang="fr-FR" sz="1800" dirty="0"/>
              <a:t>en place de la vidéo </a:t>
            </a:r>
            <a:r>
              <a:rPr lang="fr-FR" sz="1800" dirty="0" smtClean="0"/>
              <a:t>protection</a:t>
            </a:r>
          </a:p>
          <a:p>
            <a:pPr marL="285750" indent="-285750">
              <a:buFontTx/>
              <a:buChar char="-"/>
            </a:pPr>
            <a:r>
              <a:rPr lang="fr-FR" sz="1800" dirty="0" smtClean="0"/>
              <a:t>Mener </a:t>
            </a:r>
            <a:r>
              <a:rPr lang="fr-FR" sz="1800" dirty="0"/>
              <a:t>une action de prévention routière sur le quartier</a:t>
            </a:r>
          </a:p>
          <a:p>
            <a:endParaRPr lang="fr-FR" sz="18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800" dirty="0" smtClean="0"/>
              <a:t>Les </a:t>
            </a:r>
            <a:r>
              <a:rPr lang="fr-FR" sz="1800" dirty="0"/>
              <a:t>fragilités socio-économiques</a:t>
            </a:r>
          </a:p>
          <a:p>
            <a:pPr marL="285750" indent="-285750">
              <a:buFontTx/>
              <a:buChar char="-"/>
            </a:pPr>
            <a:r>
              <a:rPr lang="fr-FR" sz="1800" dirty="0" smtClean="0"/>
              <a:t>Accompagner </a:t>
            </a:r>
            <a:r>
              <a:rPr lang="fr-FR" sz="1800" dirty="0"/>
              <a:t>les habitants dans leur recours au droit et faciliter leurs démarches </a:t>
            </a:r>
            <a:r>
              <a:rPr lang="fr-FR" sz="1800" dirty="0" smtClean="0"/>
              <a:t>numériques administratives </a:t>
            </a:r>
            <a:r>
              <a:rPr lang="fr-FR" sz="1800" dirty="0"/>
              <a:t>(Centre socioculturel et CCAS</a:t>
            </a:r>
            <a:r>
              <a:rPr lang="fr-FR" sz="1800" dirty="0" smtClean="0"/>
              <a:t>)</a:t>
            </a:r>
          </a:p>
          <a:p>
            <a:pPr marL="285750" indent="-285750">
              <a:buFontTx/>
              <a:buChar char="-"/>
            </a:pPr>
            <a:r>
              <a:rPr lang="fr-FR" sz="1800" dirty="0" smtClean="0"/>
              <a:t>Aller </a:t>
            </a:r>
            <a:r>
              <a:rPr lang="fr-FR" sz="1800" dirty="0"/>
              <a:t>à la rencontre des personnes isolées pour les amener à des actions d’animations </a:t>
            </a:r>
            <a:r>
              <a:rPr lang="fr-FR" sz="1800" dirty="0" smtClean="0"/>
              <a:t>collectives adaptées </a:t>
            </a:r>
            <a:r>
              <a:rPr lang="fr-FR" sz="1800" dirty="0"/>
              <a:t>à leurs besoins (Rezé seniors, liens croisés, centre socioculturel</a:t>
            </a:r>
            <a:r>
              <a:rPr lang="fr-FR" sz="1800" dirty="0" smtClean="0"/>
              <a:t>).</a:t>
            </a:r>
          </a:p>
          <a:p>
            <a:pPr marL="285750" indent="-285750">
              <a:buFontTx/>
              <a:buChar char="-"/>
            </a:pPr>
            <a:r>
              <a:rPr lang="fr-FR" sz="1800" dirty="0" smtClean="0"/>
              <a:t>Impulser </a:t>
            </a:r>
            <a:r>
              <a:rPr lang="fr-FR" sz="1800" dirty="0"/>
              <a:t>une dynamique sur la construction d’un projet de santé avec les professionnels de santé </a:t>
            </a:r>
            <a:r>
              <a:rPr lang="fr-FR" sz="1800" dirty="0" smtClean="0"/>
              <a:t>du territoire </a:t>
            </a:r>
            <a:r>
              <a:rPr lang="fr-FR" sz="1800" dirty="0"/>
              <a:t>(préalable à la création d’une maison de santé), en lien avec l’Agence régionale de santé </a:t>
            </a:r>
            <a:r>
              <a:rPr lang="fr-FR" sz="1800" dirty="0" smtClean="0"/>
              <a:t>et les </a:t>
            </a:r>
            <a:r>
              <a:rPr lang="fr-FR" sz="1800" dirty="0"/>
              <a:t>médecins libéraux du quartier.</a:t>
            </a:r>
            <a:endParaRPr lang="fr-FR" sz="1800" i="1" dirty="0"/>
          </a:p>
          <a:p>
            <a:pPr lvl="0"/>
            <a:endParaRPr lang="fr-F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/>
          </a:p>
          <a:p>
            <a:endParaRPr lang="fr-FR" sz="160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5686161" y="6597353"/>
            <a:ext cx="2880512" cy="205442"/>
          </a:xfrm>
        </p:spPr>
        <p:txBody>
          <a:bodyPr/>
          <a:lstStyle/>
          <a:p>
            <a:r>
              <a:rPr lang="fr-FR" dirty="0" smtClean="0"/>
              <a:t>Direction des Solidarités – Logement et politique de la ville</a:t>
            </a:r>
            <a:endParaRPr lang="fr-FR" dirty="0"/>
          </a:p>
        </p:txBody>
      </p:sp>
      <p:sp>
        <p:nvSpPr>
          <p:cNvPr id="7" name="Espace réservé du texte 2"/>
          <p:cNvSpPr txBox="1">
            <a:spLocks/>
          </p:cNvSpPr>
          <p:nvPr/>
        </p:nvSpPr>
        <p:spPr>
          <a:xfrm>
            <a:off x="332993" y="1196752"/>
            <a:ext cx="8064000" cy="43204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600" b="1" kern="1200">
                <a:solidFill>
                  <a:srgbClr val="002060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fr-FR"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Relance </a:t>
            </a:r>
            <a:r>
              <a:rPr lang="fr-FR" sz="2400" dirty="0"/>
              <a:t>de la mobilisation sur le quartier </a:t>
            </a:r>
          </a:p>
        </p:txBody>
      </p:sp>
    </p:spTree>
    <p:extLst>
      <p:ext uri="{BB962C8B-B14F-4D97-AF65-F5344CB8AC3E}">
        <p14:creationId xmlns:p14="http://schemas.microsoft.com/office/powerpoint/2010/main" val="39305088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/>
              <a:pPr/>
              <a:t>19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5686161" y="6165305"/>
            <a:ext cx="2880512" cy="637490"/>
          </a:xfrm>
        </p:spPr>
        <p:txBody>
          <a:bodyPr/>
          <a:lstStyle/>
          <a:p>
            <a:r>
              <a:rPr lang="fr-FR" dirty="0"/>
              <a:t>Direction des Solidarités – Logement et politique de la </a:t>
            </a:r>
            <a:r>
              <a:rPr lang="fr-FR" dirty="0" smtClean="0"/>
              <a:t>ville</a:t>
            </a:r>
            <a:endParaRPr lang="fr-FR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757951" y="1250571"/>
            <a:ext cx="8064000" cy="513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 baseline="0">
                <a:solidFill>
                  <a:srgbClr val="002060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435902" y="188640"/>
            <a:ext cx="8386049" cy="792088"/>
          </a:xfrm>
        </p:spPr>
        <p:txBody>
          <a:bodyPr>
            <a:noAutofit/>
          </a:bodyPr>
          <a:lstStyle/>
          <a:p>
            <a:r>
              <a:rPr lang="fr-FR" dirty="0"/>
              <a:t>Priorité Château : actions 2018/2020</a:t>
            </a:r>
          </a:p>
        </p:txBody>
      </p:sp>
      <p:sp>
        <p:nvSpPr>
          <p:cNvPr id="11" name="Espace réservé du texte 2"/>
          <p:cNvSpPr txBox="1">
            <a:spLocks/>
          </p:cNvSpPr>
          <p:nvPr/>
        </p:nvSpPr>
        <p:spPr>
          <a:xfrm>
            <a:off x="251520" y="1214567"/>
            <a:ext cx="8712968" cy="43204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600" b="1" kern="1200">
                <a:solidFill>
                  <a:srgbClr val="002060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fr-FR"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Relance </a:t>
            </a:r>
            <a:r>
              <a:rPr lang="fr-FR" sz="2400" dirty="0"/>
              <a:t>de la mobilisation sur le quartier </a:t>
            </a:r>
          </a:p>
        </p:txBody>
      </p:sp>
      <p:sp>
        <p:nvSpPr>
          <p:cNvPr id="2" name="Rectangle 1"/>
          <p:cNvSpPr/>
          <p:nvPr/>
        </p:nvSpPr>
        <p:spPr>
          <a:xfrm>
            <a:off x="134674" y="1776364"/>
            <a:ext cx="871269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b="1" dirty="0">
                <a:solidFill>
                  <a:srgbClr val="595959"/>
                </a:solidFill>
                <a:latin typeface="Ubuntu" panose="020B0504030602030204" pitchFamily="34" charset="0"/>
              </a:rPr>
              <a:t>Conforter et renforcer la mobilisation des partenaires du contrat de ville (Métropole, Etat, </a:t>
            </a:r>
            <a:r>
              <a:rPr lang="fr-FR" b="1" dirty="0" smtClean="0">
                <a:solidFill>
                  <a:srgbClr val="595959"/>
                </a:solidFill>
                <a:latin typeface="Ubuntu" panose="020B0504030602030204" pitchFamily="34" charset="0"/>
              </a:rPr>
              <a:t>bailleurs, département</a:t>
            </a:r>
            <a:r>
              <a:rPr lang="fr-FR" b="1" dirty="0">
                <a:solidFill>
                  <a:srgbClr val="595959"/>
                </a:solidFill>
                <a:latin typeface="Ubuntu" panose="020B0504030602030204" pitchFamily="34" charset="0"/>
              </a:rPr>
              <a:t>, région, CAF…) sur les actions de droit commun renforcé de leur compétence, </a:t>
            </a:r>
            <a:r>
              <a:rPr lang="fr-FR" b="1" dirty="0" smtClean="0">
                <a:solidFill>
                  <a:srgbClr val="595959"/>
                </a:solidFill>
                <a:latin typeface="Ubuntu" panose="020B0504030602030204" pitchFamily="34" charset="0"/>
              </a:rPr>
              <a:t>notamment sur </a:t>
            </a:r>
            <a:r>
              <a:rPr lang="fr-FR" b="1" dirty="0">
                <a:solidFill>
                  <a:srgbClr val="595959"/>
                </a:solidFill>
                <a:latin typeface="Ubuntu" panose="020B0504030602030204" pitchFamily="34" charset="0"/>
              </a:rPr>
              <a:t>les volets suivants </a:t>
            </a:r>
            <a:r>
              <a:rPr lang="fr-FR" dirty="0" smtClean="0">
                <a:solidFill>
                  <a:srgbClr val="595959"/>
                </a:solidFill>
                <a:latin typeface="Ubuntu" panose="020B0504030602030204" pitchFamily="34" charset="0"/>
              </a:rPr>
              <a:t>:</a:t>
            </a:r>
          </a:p>
          <a:p>
            <a:endParaRPr lang="fr-FR" dirty="0">
              <a:solidFill>
                <a:srgbClr val="595959"/>
              </a:solidFill>
              <a:latin typeface="Ubuntu" panose="020B0504030602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dirty="0" smtClean="0">
                <a:solidFill>
                  <a:srgbClr val="595959"/>
                </a:solidFill>
                <a:latin typeface="Ubuntu" panose="020B0504030602030204" pitchFamily="34" charset="0"/>
              </a:rPr>
              <a:t>Le </a:t>
            </a:r>
            <a:r>
              <a:rPr lang="fr-FR" dirty="0">
                <a:solidFill>
                  <a:srgbClr val="595959"/>
                </a:solidFill>
                <a:latin typeface="Ubuntu" panose="020B0504030602030204" pitchFamily="34" charset="0"/>
              </a:rPr>
              <a:t>cadre de vie et la ZAC </a:t>
            </a:r>
            <a:r>
              <a:rPr lang="fr-FR" dirty="0" smtClean="0">
                <a:solidFill>
                  <a:srgbClr val="595959"/>
                </a:solidFill>
                <a:latin typeface="Ubuntu" panose="020B0504030602030204" pitchFamily="34" charset="0"/>
              </a:rPr>
              <a:t>Château</a:t>
            </a:r>
          </a:p>
          <a:p>
            <a:pPr marL="285750" indent="-285750">
              <a:buFontTx/>
              <a:buChar char="-"/>
            </a:pPr>
            <a:r>
              <a:rPr lang="fr-FR" dirty="0" smtClean="0">
                <a:solidFill>
                  <a:srgbClr val="595959"/>
                </a:solidFill>
                <a:latin typeface="Ubuntu" panose="020B0504030602030204" pitchFamily="34" charset="0"/>
              </a:rPr>
              <a:t>L’emploi </a:t>
            </a:r>
            <a:r>
              <a:rPr lang="fr-FR" dirty="0">
                <a:solidFill>
                  <a:srgbClr val="595959"/>
                </a:solidFill>
                <a:latin typeface="Ubuntu" panose="020B0504030602030204" pitchFamily="34" charset="0"/>
              </a:rPr>
              <a:t>et le développement </a:t>
            </a:r>
            <a:r>
              <a:rPr lang="fr-FR" dirty="0" smtClean="0">
                <a:solidFill>
                  <a:srgbClr val="595959"/>
                </a:solidFill>
                <a:latin typeface="Ubuntu" panose="020B0504030602030204" pitchFamily="34" charset="0"/>
              </a:rPr>
              <a:t>économique</a:t>
            </a:r>
          </a:p>
          <a:p>
            <a:pPr marL="285750" indent="-285750">
              <a:buFontTx/>
              <a:buChar char="-"/>
            </a:pPr>
            <a:r>
              <a:rPr lang="fr-FR" dirty="0" smtClean="0">
                <a:solidFill>
                  <a:srgbClr val="595959"/>
                </a:solidFill>
                <a:latin typeface="Ubuntu" panose="020B0504030602030204" pitchFamily="34" charset="0"/>
              </a:rPr>
              <a:t>L’Education nationale</a:t>
            </a:r>
          </a:p>
          <a:p>
            <a:pPr marL="285750" indent="-285750">
              <a:buFontTx/>
              <a:buChar char="-"/>
            </a:pPr>
            <a:r>
              <a:rPr lang="fr-FR" dirty="0" smtClean="0">
                <a:solidFill>
                  <a:srgbClr val="595959"/>
                </a:solidFill>
                <a:latin typeface="Ubuntu" panose="020B0504030602030204" pitchFamily="34" charset="0"/>
              </a:rPr>
              <a:t>La </a:t>
            </a:r>
            <a:r>
              <a:rPr lang="fr-FR" dirty="0">
                <a:solidFill>
                  <a:srgbClr val="595959"/>
                </a:solidFill>
                <a:latin typeface="Ubuntu" panose="020B0504030602030204" pitchFamily="34" charset="0"/>
              </a:rPr>
              <a:t>sécurité </a:t>
            </a:r>
            <a:r>
              <a:rPr lang="fr-FR" dirty="0" smtClean="0">
                <a:solidFill>
                  <a:srgbClr val="595959"/>
                </a:solidFill>
                <a:latin typeface="Ubuntu" panose="020B0504030602030204" pitchFamily="34" charset="0"/>
              </a:rPr>
              <a:t>publique</a:t>
            </a:r>
          </a:p>
          <a:p>
            <a:pPr marL="285750" indent="-285750">
              <a:buFontTx/>
              <a:buChar char="-"/>
            </a:pPr>
            <a:endParaRPr lang="fr-FR" b="1" dirty="0">
              <a:solidFill>
                <a:srgbClr val="595959"/>
              </a:solidFill>
              <a:latin typeface="Ubuntu" panose="020B0504030602030204" pitchFamily="34" charset="0"/>
            </a:endParaRPr>
          </a:p>
          <a:p>
            <a:r>
              <a:rPr lang="fr-FR" u="sng" dirty="0">
                <a:solidFill>
                  <a:srgbClr val="595959"/>
                </a:solidFill>
                <a:latin typeface="Ubuntu" panose="020B0504030602030204" pitchFamily="34" charset="0"/>
              </a:rPr>
              <a:t>En ce qui concerne le droit commun de l’Etat, deux thématiques sont à évaluer</a:t>
            </a:r>
            <a:r>
              <a:rPr lang="fr-FR" dirty="0">
                <a:solidFill>
                  <a:srgbClr val="595959"/>
                </a:solidFill>
                <a:latin typeface="Ubuntu" panose="020B0504030602030204" pitchFamily="34" charset="0"/>
              </a:rPr>
              <a:t> :</a:t>
            </a:r>
          </a:p>
          <a:p>
            <a:r>
              <a:rPr lang="fr-FR" dirty="0" smtClean="0">
                <a:solidFill>
                  <a:srgbClr val="595959"/>
                </a:solidFill>
                <a:latin typeface="Ubuntu" panose="020B0504030602030204" pitchFamily="34" charset="0"/>
              </a:rPr>
              <a:t>	o </a:t>
            </a:r>
            <a:r>
              <a:rPr lang="fr-FR" dirty="0">
                <a:solidFill>
                  <a:srgbClr val="595959"/>
                </a:solidFill>
                <a:latin typeface="Ubuntu" panose="020B0504030602030204" pitchFamily="34" charset="0"/>
              </a:rPr>
              <a:t>L’emploi </a:t>
            </a:r>
            <a:r>
              <a:rPr lang="fr-FR" dirty="0" smtClean="0">
                <a:solidFill>
                  <a:srgbClr val="595959"/>
                </a:solidFill>
                <a:latin typeface="Ubuntu" panose="020B0504030602030204" pitchFamily="34" charset="0"/>
              </a:rPr>
              <a:t>et notamment les moyens affectés au suivi des publics du 	quartier prioritaire </a:t>
            </a:r>
          </a:p>
          <a:p>
            <a:r>
              <a:rPr lang="fr-FR" dirty="0" smtClean="0">
                <a:solidFill>
                  <a:srgbClr val="595959"/>
                </a:solidFill>
                <a:latin typeface="Ubuntu" panose="020B0504030602030204" pitchFamily="34" charset="0"/>
              </a:rPr>
              <a:t>	o </a:t>
            </a:r>
            <a:r>
              <a:rPr lang="fr-FR" dirty="0">
                <a:solidFill>
                  <a:srgbClr val="595959"/>
                </a:solidFill>
                <a:latin typeface="Ubuntu" panose="020B0504030602030204" pitchFamily="34" charset="0"/>
              </a:rPr>
              <a:t>L’Education nationale et la mobilisation renforcée </a:t>
            </a:r>
            <a:r>
              <a:rPr lang="fr-FR" dirty="0" smtClean="0">
                <a:solidFill>
                  <a:srgbClr val="595959"/>
                </a:solidFill>
                <a:latin typeface="Ubuntu" panose="020B0504030602030204" pitchFamily="34" charset="0"/>
              </a:rPr>
              <a:t>sur les dispositifs tels 	que </a:t>
            </a:r>
            <a:r>
              <a:rPr lang="fr-FR" dirty="0">
                <a:solidFill>
                  <a:srgbClr val="595959"/>
                </a:solidFill>
                <a:latin typeface="Ubuntu" panose="020B0504030602030204" pitchFamily="34" charset="0"/>
              </a:rPr>
              <a:t>« maîtres+ </a:t>
            </a:r>
            <a:r>
              <a:rPr lang="fr-FR" dirty="0" smtClean="0">
                <a:solidFill>
                  <a:srgbClr val="595959"/>
                </a:solidFill>
                <a:latin typeface="Ubuntu" panose="020B0504030602030204" pitchFamily="34" charset="0"/>
              </a:rPr>
              <a:t>», « </a:t>
            </a:r>
            <a:r>
              <a:rPr lang="fr-FR" dirty="0">
                <a:solidFill>
                  <a:srgbClr val="595959"/>
                </a:solidFill>
                <a:latin typeface="Ubuntu" panose="020B0504030602030204" pitchFamily="34" charset="0"/>
              </a:rPr>
              <a:t>Ecole ouverte aux parents </a:t>
            </a:r>
            <a:r>
              <a:rPr lang="fr-FR" dirty="0" smtClean="0">
                <a:solidFill>
                  <a:srgbClr val="595959"/>
                </a:solidFill>
                <a:latin typeface="Ubuntu" panose="020B0504030602030204" pitchFamily="34" charset="0"/>
              </a:rPr>
              <a:t>», </a:t>
            </a:r>
            <a:r>
              <a:rPr lang="fr-FR" dirty="0">
                <a:solidFill>
                  <a:srgbClr val="595959"/>
                </a:solidFill>
                <a:latin typeface="Ubuntu" panose="020B0504030602030204" pitchFamily="34" charset="0"/>
              </a:rPr>
              <a:t>etc.</a:t>
            </a:r>
          </a:p>
          <a:p>
            <a:endParaRPr lang="fr-FR" b="1" dirty="0">
              <a:solidFill>
                <a:srgbClr val="595959"/>
              </a:solidFill>
              <a:latin typeface="Ubuntu" panose="020B0504030602030204" pitchFamily="34" charset="0"/>
            </a:endParaRPr>
          </a:p>
          <a:p>
            <a:pPr lvl="0"/>
            <a:endParaRPr lang="fr-FR" b="1" dirty="0">
              <a:solidFill>
                <a:srgbClr val="595959"/>
              </a:solidFill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8022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/>
              <a:pPr/>
              <a:t>20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5686161" y="6165305"/>
            <a:ext cx="2880512" cy="637490"/>
          </a:xfrm>
        </p:spPr>
        <p:txBody>
          <a:bodyPr/>
          <a:lstStyle/>
          <a:p>
            <a:r>
              <a:rPr lang="fr-FR" dirty="0"/>
              <a:t>Direction des Solidarités – Logement et politique de la </a:t>
            </a:r>
            <a:r>
              <a:rPr lang="fr-FR" dirty="0" smtClean="0"/>
              <a:t>ville</a:t>
            </a:r>
            <a:endParaRPr lang="fr-FR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757951" y="1250571"/>
            <a:ext cx="80640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 baseline="0">
                <a:solidFill>
                  <a:srgbClr val="002060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435902" y="188640"/>
            <a:ext cx="8386049" cy="792088"/>
          </a:xfrm>
        </p:spPr>
        <p:txBody>
          <a:bodyPr>
            <a:noAutofit/>
          </a:bodyPr>
          <a:lstStyle/>
          <a:p>
            <a:r>
              <a:rPr lang="fr-FR" dirty="0"/>
              <a:t>Priorité Château : actions 2018/2020</a:t>
            </a:r>
          </a:p>
        </p:txBody>
      </p:sp>
      <p:sp>
        <p:nvSpPr>
          <p:cNvPr id="10" name="Espace réservé du contenu 4"/>
          <p:cNvSpPr>
            <a:spLocks noGrp="1"/>
          </p:cNvSpPr>
          <p:nvPr>
            <p:ph sz="half" idx="14"/>
          </p:nvPr>
        </p:nvSpPr>
        <p:spPr>
          <a:xfrm>
            <a:off x="251520" y="2042659"/>
            <a:ext cx="8784976" cy="3199558"/>
          </a:xfrm>
        </p:spPr>
        <p:txBody>
          <a:bodyPr/>
          <a:lstStyle/>
          <a:p>
            <a:r>
              <a:rPr lang="fr-FR" sz="1800" u="sng" dirty="0"/>
              <a:t>En ce qui concerne le droit commun de la métropole, deux thématiques sont à poursuivre en priorité </a:t>
            </a:r>
            <a:r>
              <a:rPr lang="fr-FR" sz="1800" dirty="0" smtClean="0"/>
              <a:t>:</a:t>
            </a:r>
          </a:p>
          <a:p>
            <a:endParaRPr lang="fr-FR" sz="1800" dirty="0"/>
          </a:p>
          <a:p>
            <a:r>
              <a:rPr lang="fr-FR" sz="1800" dirty="0"/>
              <a:t>o Le renouvellement urbain du quartier (calendrier de création de la </a:t>
            </a:r>
            <a:r>
              <a:rPr lang="fr-FR" sz="1800" dirty="0" err="1"/>
              <a:t>Zac</a:t>
            </a:r>
            <a:r>
              <a:rPr lang="fr-FR" sz="1800" dirty="0"/>
              <a:t> et </a:t>
            </a:r>
            <a:r>
              <a:rPr lang="fr-FR" sz="1800" dirty="0" smtClean="0"/>
              <a:t>réalisation </a:t>
            </a:r>
            <a:r>
              <a:rPr lang="fr-FR" sz="1800" dirty="0"/>
              <a:t>des travaux</a:t>
            </a:r>
            <a:r>
              <a:rPr lang="fr-FR" sz="1800" dirty="0" smtClean="0"/>
              <a:t>)</a:t>
            </a:r>
          </a:p>
          <a:p>
            <a:endParaRPr lang="fr-FR" sz="1800" dirty="0"/>
          </a:p>
          <a:p>
            <a:r>
              <a:rPr lang="fr-FR" sz="1800" dirty="0"/>
              <a:t>o L’insertion professionnelle en lien avec l’implantation du MIN et du pôle agro-alimentaire (comment </a:t>
            </a:r>
            <a:r>
              <a:rPr lang="fr-FR" sz="1800" dirty="0" smtClean="0"/>
              <a:t>la métropole </a:t>
            </a:r>
            <a:r>
              <a:rPr lang="fr-FR" sz="1800" dirty="0"/>
              <a:t>pourrait mobiliser ses moyens de droit commun afin que les habitants demandeurs </a:t>
            </a:r>
            <a:r>
              <a:rPr lang="fr-FR" sz="1800" dirty="0" smtClean="0"/>
              <a:t>d’emploi des </a:t>
            </a:r>
            <a:r>
              <a:rPr lang="fr-FR" sz="1800" dirty="0"/>
              <a:t>quartiers prioritaires puissent bénéficier des nouveaux emplois créés sur le territoire).</a:t>
            </a:r>
            <a:endParaRPr lang="fr-FR" sz="1800" b="1" dirty="0"/>
          </a:p>
          <a:p>
            <a:pPr marL="342900" indent="-342900" algn="just">
              <a:buFontTx/>
              <a:buChar char="-"/>
            </a:pPr>
            <a:endParaRPr lang="fr-FR" sz="1800" dirty="0" smtClean="0"/>
          </a:p>
          <a:p>
            <a:pPr marL="285750" indent="-285750">
              <a:buFontTx/>
              <a:buChar char="-"/>
            </a:pPr>
            <a:endParaRPr lang="fr-FR" sz="1800" b="1" dirty="0"/>
          </a:p>
          <a:p>
            <a:endParaRPr lang="fr-FR" sz="1600" dirty="0" smtClean="0"/>
          </a:p>
          <a:p>
            <a:pPr marL="342900" indent="-342900">
              <a:buFontTx/>
              <a:buChar char="-"/>
            </a:pPr>
            <a:endParaRPr lang="fr-FR" sz="1800" dirty="0" smtClean="0"/>
          </a:p>
          <a:p>
            <a:pPr marL="1943100" lvl="3" indent="-342900">
              <a:buFontTx/>
              <a:buChar char="-"/>
            </a:pPr>
            <a:endParaRPr lang="fr-FR" sz="1400" dirty="0" smtClean="0"/>
          </a:p>
          <a:p>
            <a:endParaRPr lang="fr-FR" sz="1000" dirty="0" smtClean="0"/>
          </a:p>
        </p:txBody>
      </p:sp>
      <p:sp>
        <p:nvSpPr>
          <p:cNvPr id="9" name="Espace réservé du texte 2"/>
          <p:cNvSpPr txBox="1">
            <a:spLocks/>
          </p:cNvSpPr>
          <p:nvPr/>
        </p:nvSpPr>
        <p:spPr>
          <a:xfrm>
            <a:off x="327111" y="1196752"/>
            <a:ext cx="8064000" cy="43204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600" b="1" kern="1200">
                <a:solidFill>
                  <a:srgbClr val="002060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fr-FR"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Relance </a:t>
            </a:r>
            <a:r>
              <a:rPr lang="fr-FR" sz="2400" dirty="0"/>
              <a:t>de la mobilisation sur le quartier </a:t>
            </a:r>
          </a:p>
        </p:txBody>
      </p:sp>
    </p:spTree>
    <p:extLst>
      <p:ext uri="{BB962C8B-B14F-4D97-AF65-F5344CB8AC3E}">
        <p14:creationId xmlns:p14="http://schemas.microsoft.com/office/powerpoint/2010/main" val="10887424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/>
              <a:pPr/>
              <a:t>21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5686161" y="6165305"/>
            <a:ext cx="2880512" cy="637490"/>
          </a:xfrm>
        </p:spPr>
        <p:txBody>
          <a:bodyPr/>
          <a:lstStyle/>
          <a:p>
            <a:r>
              <a:rPr lang="fr-FR" dirty="0"/>
              <a:t>Direction des Solidarités – Logement et politique de la </a:t>
            </a:r>
            <a:r>
              <a:rPr lang="fr-FR" dirty="0" smtClean="0"/>
              <a:t>ville</a:t>
            </a:r>
            <a:endParaRPr lang="fr-FR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757951" y="1250571"/>
            <a:ext cx="80640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 baseline="0">
                <a:solidFill>
                  <a:srgbClr val="002060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435902" y="188640"/>
            <a:ext cx="8386049" cy="792088"/>
          </a:xfrm>
        </p:spPr>
        <p:txBody>
          <a:bodyPr>
            <a:noAutofit/>
          </a:bodyPr>
          <a:lstStyle/>
          <a:p>
            <a:r>
              <a:rPr lang="fr-FR" dirty="0"/>
              <a:t>Priorité Château : actions 2018/2020</a:t>
            </a:r>
          </a:p>
        </p:txBody>
      </p:sp>
      <p:sp>
        <p:nvSpPr>
          <p:cNvPr id="10" name="Espace réservé du contenu 4"/>
          <p:cNvSpPr>
            <a:spLocks noGrp="1"/>
          </p:cNvSpPr>
          <p:nvPr>
            <p:ph sz="half" idx="14"/>
          </p:nvPr>
        </p:nvSpPr>
        <p:spPr>
          <a:xfrm>
            <a:off x="159023" y="1772816"/>
            <a:ext cx="8996944" cy="4915073"/>
          </a:xfrm>
        </p:spPr>
        <p:txBody>
          <a:bodyPr/>
          <a:lstStyle/>
          <a:p>
            <a:r>
              <a:rPr lang="fr-FR" sz="1800" u="sng" dirty="0"/>
              <a:t>En ce qui concerne la mobilisation des acteurs sur le terrain de la ville et de ses partenaires </a:t>
            </a:r>
            <a:r>
              <a:rPr lang="fr-FR" sz="1800" dirty="0" smtClean="0"/>
              <a:t>:</a:t>
            </a:r>
          </a:p>
          <a:p>
            <a:endParaRPr lang="fr-FR" sz="18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b="1" dirty="0" smtClean="0"/>
              <a:t>Renforcer </a:t>
            </a:r>
            <a:r>
              <a:rPr lang="fr-FR" sz="1800" b="1" dirty="0"/>
              <a:t>la coordination en proposant notamment dans un premier temps </a:t>
            </a:r>
            <a:r>
              <a:rPr lang="fr-FR" sz="1800" b="1" dirty="0" smtClean="0"/>
              <a:t>une formation </a:t>
            </a:r>
            <a:r>
              <a:rPr lang="fr-FR" sz="1800" dirty="0"/>
              <a:t>(agents d’accueil des services/associations, animateurs, agents de proximité des bailleurs, agents </a:t>
            </a:r>
            <a:r>
              <a:rPr lang="fr-FR" sz="1800" dirty="0" smtClean="0"/>
              <a:t>de voie </a:t>
            </a:r>
            <a:r>
              <a:rPr lang="fr-FR" sz="1800" dirty="0"/>
              <a:t>publique, médiateurs) </a:t>
            </a:r>
            <a:r>
              <a:rPr lang="fr-FR" sz="1800" b="1" dirty="0"/>
              <a:t>visant à les fédérer et mieux les outiller sur deux champs d’actions identifiés </a:t>
            </a:r>
            <a:r>
              <a:rPr lang="fr-FR" sz="1800" dirty="0" smtClean="0"/>
              <a:t>:</a:t>
            </a:r>
          </a:p>
          <a:p>
            <a:endParaRPr lang="fr-FR" sz="1800" dirty="0"/>
          </a:p>
          <a:p>
            <a:r>
              <a:rPr lang="fr-FR" sz="1800" dirty="0"/>
              <a:t>o La prévention des violences (postures individuelles et collectives de réaction et d’alerte face à des </a:t>
            </a:r>
            <a:r>
              <a:rPr lang="fr-FR" sz="1800" dirty="0" smtClean="0"/>
              <a:t>actes violents </a:t>
            </a:r>
            <a:r>
              <a:rPr lang="fr-FR" sz="1800" dirty="0"/>
              <a:t>ou des incivilités)</a:t>
            </a:r>
          </a:p>
          <a:p>
            <a:r>
              <a:rPr lang="fr-FR" sz="1800" dirty="0"/>
              <a:t>o La sensibilisation à la lutte contre les discriminations et à la prise en compte de l’Egalité </a:t>
            </a:r>
            <a:r>
              <a:rPr lang="fr-FR" sz="1800" dirty="0" smtClean="0"/>
              <a:t>femmes hommes</a:t>
            </a:r>
            <a:endParaRPr lang="fr-FR" sz="1800" dirty="0"/>
          </a:p>
          <a:p>
            <a:endParaRPr lang="fr-FR" sz="1800" dirty="0" smtClean="0"/>
          </a:p>
          <a:p>
            <a:r>
              <a:rPr lang="fr-FR" sz="1800" dirty="0" smtClean="0"/>
              <a:t>Des </a:t>
            </a:r>
            <a:r>
              <a:rPr lang="fr-FR" sz="1800" dirty="0"/>
              <a:t>rencontres avec ces acteurs de terrain plus régulières pourront ensuite être proposées à l’issue de </a:t>
            </a:r>
            <a:r>
              <a:rPr lang="fr-FR" sz="1800" dirty="0" smtClean="0"/>
              <a:t>cette formation </a:t>
            </a:r>
            <a:r>
              <a:rPr lang="fr-FR" sz="1800" dirty="0"/>
              <a:t>autour de thématiques/problématiques communes.</a:t>
            </a:r>
          </a:p>
          <a:p>
            <a:pPr marL="285750" indent="-285750">
              <a:buFontTx/>
              <a:buChar char="-"/>
            </a:pPr>
            <a:endParaRPr lang="fr-FR" sz="1800" b="1" dirty="0"/>
          </a:p>
          <a:p>
            <a:endParaRPr lang="fr-FR" sz="1600" dirty="0" smtClean="0"/>
          </a:p>
          <a:p>
            <a:pPr marL="342900" indent="-342900">
              <a:buFontTx/>
              <a:buChar char="-"/>
            </a:pPr>
            <a:endParaRPr lang="fr-FR" sz="1800" dirty="0" smtClean="0"/>
          </a:p>
          <a:p>
            <a:pPr marL="1943100" lvl="3" indent="-342900">
              <a:buFontTx/>
              <a:buChar char="-"/>
            </a:pPr>
            <a:endParaRPr lang="fr-FR" sz="1400" dirty="0" smtClean="0"/>
          </a:p>
          <a:p>
            <a:endParaRPr lang="fr-FR" sz="1000" dirty="0" smtClean="0"/>
          </a:p>
        </p:txBody>
      </p:sp>
      <p:sp>
        <p:nvSpPr>
          <p:cNvPr id="9" name="Espace réservé du texte 2"/>
          <p:cNvSpPr txBox="1">
            <a:spLocks/>
          </p:cNvSpPr>
          <p:nvPr/>
        </p:nvSpPr>
        <p:spPr>
          <a:xfrm>
            <a:off x="327111" y="1196752"/>
            <a:ext cx="8064000" cy="43204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600" b="1" kern="1200">
                <a:solidFill>
                  <a:srgbClr val="002060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fr-FR"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Relance </a:t>
            </a:r>
            <a:r>
              <a:rPr lang="fr-FR" sz="2400" dirty="0"/>
              <a:t>de la mobilisation sur le quartier </a:t>
            </a:r>
          </a:p>
        </p:txBody>
      </p:sp>
    </p:spTree>
    <p:extLst>
      <p:ext uri="{BB962C8B-B14F-4D97-AF65-F5344CB8AC3E}">
        <p14:creationId xmlns:p14="http://schemas.microsoft.com/office/powerpoint/2010/main" val="10058738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/>
              <a:pPr/>
              <a:t>22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5686161" y="6165305"/>
            <a:ext cx="2880512" cy="637490"/>
          </a:xfrm>
        </p:spPr>
        <p:txBody>
          <a:bodyPr/>
          <a:lstStyle/>
          <a:p>
            <a:r>
              <a:rPr lang="fr-FR" dirty="0"/>
              <a:t>Direction des Solidarités – Logement et politique de la </a:t>
            </a:r>
            <a:r>
              <a:rPr lang="fr-FR" dirty="0" smtClean="0"/>
              <a:t>ville</a:t>
            </a:r>
            <a:endParaRPr lang="fr-FR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757951" y="1250571"/>
            <a:ext cx="80640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 baseline="0">
                <a:solidFill>
                  <a:srgbClr val="002060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435902" y="188640"/>
            <a:ext cx="8386049" cy="792088"/>
          </a:xfrm>
        </p:spPr>
        <p:txBody>
          <a:bodyPr>
            <a:noAutofit/>
          </a:bodyPr>
          <a:lstStyle/>
          <a:p>
            <a:r>
              <a:rPr lang="fr-FR" dirty="0"/>
              <a:t>Priorité Château : actions 2018/2020</a:t>
            </a:r>
          </a:p>
        </p:txBody>
      </p:sp>
      <p:sp>
        <p:nvSpPr>
          <p:cNvPr id="10" name="Espace réservé du contenu 4"/>
          <p:cNvSpPr>
            <a:spLocks noGrp="1"/>
          </p:cNvSpPr>
          <p:nvPr>
            <p:ph sz="half" idx="14"/>
          </p:nvPr>
        </p:nvSpPr>
        <p:spPr>
          <a:xfrm>
            <a:off x="124938" y="1646614"/>
            <a:ext cx="9019062" cy="4950737"/>
          </a:xfrm>
        </p:spPr>
        <p:txBody>
          <a:bodyPr/>
          <a:lstStyle/>
          <a:p>
            <a:r>
              <a:rPr lang="fr-FR" sz="1800" u="sng" dirty="0" smtClean="0"/>
              <a:t>En </a:t>
            </a:r>
            <a:r>
              <a:rPr lang="fr-FR" sz="1800" u="sng" dirty="0"/>
              <a:t>ce qui concerne la mobilisation du conseil </a:t>
            </a:r>
            <a:r>
              <a:rPr lang="fr-FR" sz="1800" u="sng" dirty="0" smtClean="0"/>
              <a:t>citoyen et les habitants</a:t>
            </a:r>
            <a:r>
              <a:rPr lang="fr-FR" sz="1800" dirty="0" smtClean="0"/>
              <a:t> </a:t>
            </a:r>
            <a:r>
              <a:rPr lang="fr-FR" sz="1800" dirty="0"/>
              <a:t>:</a:t>
            </a:r>
          </a:p>
          <a:p>
            <a:r>
              <a:rPr lang="fr-FR" sz="1800" dirty="0"/>
              <a:t>o L’accompagnement du conseil citoyen sur le renouvellement de ses membres et ses </a:t>
            </a:r>
            <a:r>
              <a:rPr lang="fr-FR" sz="1800" dirty="0" smtClean="0"/>
              <a:t>projets.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800" dirty="0" smtClean="0"/>
              <a:t>Communiquer aux habitants sur les priorités d’actions 2018</a:t>
            </a:r>
            <a:endParaRPr lang="fr-FR" sz="1800" dirty="0"/>
          </a:p>
          <a:p>
            <a:endParaRPr lang="fr-FR" sz="800" dirty="0"/>
          </a:p>
          <a:p>
            <a:r>
              <a:rPr lang="fr-FR" sz="1800" u="sng" dirty="0" smtClean="0"/>
              <a:t>En </a:t>
            </a:r>
            <a:r>
              <a:rPr lang="fr-FR" sz="1800" u="sng" dirty="0"/>
              <a:t>ce qui concerne la mobilisation des crédits spécifiques de la politique de la ville (appel à projet), </a:t>
            </a:r>
            <a:r>
              <a:rPr lang="fr-FR" sz="1800" u="sng" dirty="0" smtClean="0"/>
              <a:t>les axes </a:t>
            </a:r>
            <a:r>
              <a:rPr lang="fr-FR" sz="1800" u="sng" dirty="0"/>
              <a:t>prioritaires pour 2018 sont</a:t>
            </a:r>
            <a:r>
              <a:rPr lang="fr-FR" sz="1800" dirty="0"/>
              <a:t> :</a:t>
            </a:r>
          </a:p>
          <a:p>
            <a:r>
              <a:rPr lang="fr-FR" sz="1800" dirty="0"/>
              <a:t>o Renouvellement urbain et cadre de vie</a:t>
            </a:r>
          </a:p>
          <a:p>
            <a:r>
              <a:rPr lang="fr-FR" sz="1800" dirty="0"/>
              <a:t>o Cohésion sociale</a:t>
            </a:r>
          </a:p>
          <a:p>
            <a:r>
              <a:rPr lang="fr-FR" sz="1800" dirty="0"/>
              <a:t>o Emploi et développement économique</a:t>
            </a:r>
          </a:p>
          <a:p>
            <a:r>
              <a:rPr lang="fr-FR" sz="1800" dirty="0"/>
              <a:t>o Gouvernance et participation citoyenne</a:t>
            </a:r>
          </a:p>
          <a:p>
            <a:r>
              <a:rPr lang="fr-FR" sz="1800" dirty="0"/>
              <a:t>o Lutte contre les discriminations et relations femmes/hommes</a:t>
            </a:r>
          </a:p>
          <a:p>
            <a:r>
              <a:rPr lang="fr-FR" sz="1800" dirty="0"/>
              <a:t>o Jeunesses</a:t>
            </a:r>
          </a:p>
          <a:p>
            <a:r>
              <a:rPr lang="fr-FR" sz="1800" dirty="0"/>
              <a:t>En 2017, </a:t>
            </a:r>
            <a:r>
              <a:rPr lang="fr-FR" sz="1800" dirty="0" smtClean="0"/>
              <a:t>enveloppe </a:t>
            </a:r>
            <a:r>
              <a:rPr lang="fr-FR" sz="1800" dirty="0"/>
              <a:t>globale du contrat de ville pour le territoire métropolitain </a:t>
            </a:r>
            <a:r>
              <a:rPr lang="fr-FR" sz="1800" dirty="0" smtClean="0"/>
              <a:t>de </a:t>
            </a:r>
            <a:r>
              <a:rPr lang="fr-FR" sz="1800" dirty="0"/>
              <a:t>1 872 330 € pour l’Etat</a:t>
            </a:r>
            <a:r>
              <a:rPr lang="fr-FR" sz="1800" dirty="0" smtClean="0"/>
              <a:t>. 447 </a:t>
            </a:r>
            <a:r>
              <a:rPr lang="fr-FR" sz="1800" dirty="0"/>
              <a:t>projets </a:t>
            </a:r>
            <a:r>
              <a:rPr lang="fr-FR" sz="1800" dirty="0" err="1" smtClean="0"/>
              <a:t>co</a:t>
            </a:r>
            <a:r>
              <a:rPr lang="fr-FR" sz="1800" dirty="0" smtClean="0"/>
              <a:t> </a:t>
            </a:r>
            <a:r>
              <a:rPr lang="fr-FR" sz="1800" dirty="0"/>
              <a:t>financés sur l’agglomération nantaise en 2017 dont 60 sur le territoire </a:t>
            </a:r>
            <a:r>
              <a:rPr lang="fr-FR" sz="1800" dirty="0" err="1"/>
              <a:t>rezéen</a:t>
            </a:r>
            <a:r>
              <a:rPr lang="fr-FR" sz="1800" dirty="0"/>
              <a:t> (46 </a:t>
            </a:r>
            <a:r>
              <a:rPr lang="fr-FR" sz="1800" dirty="0" smtClean="0"/>
              <a:t>projets retenus</a:t>
            </a:r>
            <a:r>
              <a:rPr lang="fr-FR" sz="1800" dirty="0"/>
              <a:t>).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fr-FR" sz="1800" b="1" dirty="0" smtClean="0"/>
          </a:p>
          <a:p>
            <a:endParaRPr lang="fr-FR" sz="1800" b="1" dirty="0"/>
          </a:p>
          <a:p>
            <a:endParaRPr lang="fr-FR" sz="1800" dirty="0" smtClean="0"/>
          </a:p>
          <a:p>
            <a:pPr marL="1943100" lvl="3" indent="-342900">
              <a:buFontTx/>
              <a:buChar char="-"/>
            </a:pPr>
            <a:endParaRPr lang="fr-FR" sz="1400" dirty="0" smtClean="0"/>
          </a:p>
          <a:p>
            <a:endParaRPr lang="fr-FR" sz="1000" dirty="0" smtClean="0"/>
          </a:p>
        </p:txBody>
      </p:sp>
      <p:sp>
        <p:nvSpPr>
          <p:cNvPr id="11" name="Espace réservé du texte 2"/>
          <p:cNvSpPr txBox="1">
            <a:spLocks/>
          </p:cNvSpPr>
          <p:nvPr/>
        </p:nvSpPr>
        <p:spPr>
          <a:xfrm>
            <a:off x="323528" y="1124744"/>
            <a:ext cx="8064000" cy="7920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600" b="1" kern="1200">
                <a:solidFill>
                  <a:srgbClr val="002060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fr-FR"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Relance </a:t>
            </a:r>
            <a:r>
              <a:rPr lang="fr-FR" sz="2400" dirty="0"/>
              <a:t>de la mobilisation sur le quartier </a:t>
            </a:r>
          </a:p>
        </p:txBody>
      </p:sp>
    </p:spTree>
    <p:extLst>
      <p:ext uri="{BB962C8B-B14F-4D97-AF65-F5344CB8AC3E}">
        <p14:creationId xmlns:p14="http://schemas.microsoft.com/office/powerpoint/2010/main" val="39022578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/>
              <a:pPr/>
              <a:t>23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4"/>
          </p:nvPr>
        </p:nvSpPr>
        <p:spPr>
          <a:xfrm>
            <a:off x="323528" y="2780928"/>
            <a:ext cx="8674216" cy="1008112"/>
          </a:xfrm>
        </p:spPr>
        <p:txBody>
          <a:bodyPr/>
          <a:lstStyle/>
          <a:p>
            <a:r>
              <a:rPr lang="fr-FR" sz="4000" dirty="0" smtClean="0"/>
              <a:t>Merci à tous pour votre participation</a:t>
            </a:r>
            <a:endParaRPr lang="fr-FR" sz="4000" dirty="0"/>
          </a:p>
        </p:txBody>
      </p:sp>
      <p:sp>
        <p:nvSpPr>
          <p:cNvPr id="7" name="Espace réservé du texte 5"/>
          <p:cNvSpPr>
            <a:spLocks noGrp="1"/>
          </p:cNvSpPr>
          <p:nvPr>
            <p:ph type="body" idx="1"/>
          </p:nvPr>
        </p:nvSpPr>
        <p:spPr>
          <a:xfrm>
            <a:off x="5686161" y="6597353"/>
            <a:ext cx="2880512" cy="205442"/>
          </a:xfrm>
        </p:spPr>
        <p:txBody>
          <a:bodyPr/>
          <a:lstStyle/>
          <a:p>
            <a:r>
              <a:rPr lang="fr-FR" dirty="0" smtClean="0"/>
              <a:t>Direction des Solidarités – Logement et politique de la ville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9344526"/>
      </p:ext>
    </p:extLst>
  </p:cSld>
  <p:clrMapOvr>
    <a:masterClrMapping/>
  </p:clrMapOvr>
</p:sld>
</file>

<file path=ppt/theme/theme1.xml><?xml version="1.0" encoding="utf-8"?>
<a:theme xmlns:a="http://schemas.openxmlformats.org/drawingml/2006/main" name="Mairie Rezé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irie Rezé.potx" id="{B72A280A-91AC-4D8D-9EDB-BDB0166229DF}" vid="{ACDEB83B-647C-42FA-A0B8-FB3FA4678DE3}"/>
    </a:ext>
  </a:extLst>
</a:theme>
</file>

<file path=ppt/theme/theme2.xml><?xml version="1.0" encoding="utf-8"?>
<a:theme xmlns:a="http://schemas.openxmlformats.org/drawingml/2006/main" name="1_Mairie Rezé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irie Rezé.potx" id="{B72A280A-91AC-4D8D-9EDB-BDB0166229DF}" vid="{ACDEB83B-647C-42FA-A0B8-FB3FA4678DE3}"/>
    </a:ext>
  </a:extLst>
</a:theme>
</file>

<file path=ppt/theme/theme3.xml><?xml version="1.0" encoding="utf-8"?>
<a:theme xmlns:a="http://schemas.openxmlformats.org/drawingml/2006/main" name="2_Mairie Rezé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irie Rezé.potx" id="{F8678CB1-D0FA-4617-8E90-95DAFB40721B}" vid="{F755A8F9-B267-4A90-9EFD-860F519199C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Mairie Rezé</Template>
  <TotalTime>1948</TotalTime>
  <Words>1839</Words>
  <Application>Microsoft Office PowerPoint</Application>
  <PresentationFormat>Affichage à l'écran (4:3)</PresentationFormat>
  <Paragraphs>215</Paragraphs>
  <Slides>23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3</vt:i4>
      </vt:variant>
      <vt:variant>
        <vt:lpstr>Titres des diapositives</vt:lpstr>
      </vt:variant>
      <vt:variant>
        <vt:i4>23</vt:i4>
      </vt:variant>
    </vt:vector>
  </HeadingPairs>
  <TitlesOfParts>
    <vt:vector size="26" baseType="lpstr">
      <vt:lpstr>Mairie Rezé</vt:lpstr>
      <vt:lpstr>1_Mairie Rezé</vt:lpstr>
      <vt:lpstr>2_Mairie Rezé</vt:lpstr>
      <vt:lpstr> PRIORITÉ CHATEAU</vt:lpstr>
      <vt:lpstr>Priorité Château</vt:lpstr>
      <vt:lpstr>Priorité Château – Actions 2017</vt:lpstr>
      <vt:lpstr>1/ Une présence renforcée sur le quartier</vt:lpstr>
      <vt:lpstr>1/ Une présence renforcée sur le quartier</vt:lpstr>
      <vt:lpstr>1/ Une présence renforcée sur le quartier</vt:lpstr>
      <vt:lpstr>2/ Cadre de vie : des améliorations en proximité…</vt:lpstr>
      <vt:lpstr>2/ …une ambition sur le long terme (ZAC)</vt:lpstr>
      <vt:lpstr>3/ Education : des moyens renforcés </vt:lpstr>
      <vt:lpstr>4/ Santé : expérimentation…Action !</vt:lpstr>
      <vt:lpstr>5/ Solidarités : un accompagnement privilégié des publics fragiles</vt:lpstr>
      <vt:lpstr>6/ Les jeunesses…en actions</vt:lpstr>
      <vt:lpstr>7/ Culture: des projets avec les habitants</vt:lpstr>
      <vt:lpstr>8/ Loisirs : comment Sagax au Château ?</vt:lpstr>
      <vt:lpstr>9/ Conseil citoyen: de l’art…du mouvement !</vt:lpstr>
      <vt:lpstr>Priorité Château : actions 2018/2020</vt:lpstr>
      <vt:lpstr>Priorité Château : actions 2018/2020</vt:lpstr>
      <vt:lpstr>Priorité Château : actions 2018/2020</vt:lpstr>
      <vt:lpstr>Priorité Château : actions 2018/2020</vt:lpstr>
      <vt:lpstr>Priorité Château : actions 2018/2020</vt:lpstr>
      <vt:lpstr>Priorité Château : actions 2018/2020</vt:lpstr>
      <vt:lpstr>Priorité Château : actions 2018/2020</vt:lpstr>
      <vt:lpstr>Présentation PowerPoint</vt:lpstr>
    </vt:vector>
  </TitlesOfParts>
  <Company>Ville de REZE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Priorité quartier Château</dc:title>
  <dc:creator>COUTURIER Mathilde</dc:creator>
  <cp:lastModifiedBy>DEGREMONT Robin</cp:lastModifiedBy>
  <cp:revision>358</cp:revision>
  <cp:lastPrinted>2017-09-20T12:41:49Z</cp:lastPrinted>
  <dcterms:created xsi:type="dcterms:W3CDTF">2017-03-13T15:57:10Z</dcterms:created>
  <dcterms:modified xsi:type="dcterms:W3CDTF">2017-12-12T14:53:00Z</dcterms:modified>
</cp:coreProperties>
</file>