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notesMasterIdLst>
    <p:notesMasterId r:id="rId28"/>
  </p:notesMasterIdLst>
  <p:handoutMasterIdLst>
    <p:handoutMasterId r:id="rId29"/>
  </p:handoutMasterIdLst>
  <p:sldIdLst>
    <p:sldId id="256" r:id="rId3"/>
    <p:sldId id="269" r:id="rId4"/>
    <p:sldId id="261" r:id="rId5"/>
    <p:sldId id="268" r:id="rId6"/>
    <p:sldId id="267" r:id="rId7"/>
    <p:sldId id="263" r:id="rId8"/>
    <p:sldId id="262" r:id="rId9"/>
    <p:sldId id="272" r:id="rId10"/>
    <p:sldId id="287" r:id="rId11"/>
    <p:sldId id="270" r:id="rId12"/>
    <p:sldId id="273" r:id="rId13"/>
    <p:sldId id="271" r:id="rId14"/>
    <p:sldId id="288" r:id="rId15"/>
    <p:sldId id="265" r:id="rId16"/>
    <p:sldId id="281" r:id="rId17"/>
    <p:sldId id="275" r:id="rId18"/>
    <p:sldId id="282" r:id="rId19"/>
    <p:sldId id="276" r:id="rId20"/>
    <p:sldId id="283" r:id="rId21"/>
    <p:sldId id="279" r:id="rId22"/>
    <p:sldId id="284" r:id="rId23"/>
    <p:sldId id="278" r:id="rId24"/>
    <p:sldId id="285" r:id="rId25"/>
    <p:sldId id="274" r:id="rId26"/>
    <p:sldId id="286" r:id="rId2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F9900"/>
    <a:srgbClr val="003366"/>
    <a:srgbClr val="002060"/>
    <a:srgbClr val="003399"/>
    <a:srgbClr val="00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60"/>
  </p:normalViewPr>
  <p:slideViewPr>
    <p:cSldViewPr>
      <p:cViewPr>
        <p:scale>
          <a:sx n="70" d="100"/>
          <a:sy n="70" d="100"/>
        </p:scale>
        <p:origin x="-1795" y="-2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964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888888888888892E-2"/>
          <c:y val="4.3981481481481483E-2"/>
          <c:w val="0.50555555555555554"/>
          <c:h val="0.84259259259259256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'14 avril'!$F$106:$F$109</c:f>
              <c:strCache>
                <c:ptCount val="4"/>
                <c:pt idx="0">
                  <c:v>Emploi / dév éco spécif Château</c:v>
                </c:pt>
                <c:pt idx="1">
                  <c:v>Cohésion sociale</c:v>
                </c:pt>
                <c:pt idx="2">
                  <c:v>Participation habitants</c:v>
                </c:pt>
                <c:pt idx="3">
                  <c:v>Habitat / cadre de vie</c:v>
                </c:pt>
              </c:strCache>
            </c:strRef>
          </c:cat>
          <c:val>
            <c:numRef>
              <c:f>'14 avril'!$G$106:$G$109</c:f>
              <c:numCache>
                <c:formatCode>General</c:formatCode>
                <c:ptCount val="4"/>
                <c:pt idx="0">
                  <c:v>18</c:v>
                </c:pt>
                <c:pt idx="1">
                  <c:v>24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A0-4575-8951-B77CF8439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768506310543805"/>
          <c:y val="0.13649661822087109"/>
          <c:w val="0.2800672749881874"/>
          <c:h val="0.74838485959472512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'14 avril'!$F$123:$F$127</c:f>
              <c:strCache>
                <c:ptCount val="5"/>
                <c:pt idx="0">
                  <c:v>Ville / CCAS</c:v>
                </c:pt>
                <c:pt idx="1">
                  <c:v>CSC - Arpej-Soufflerie</c:v>
                </c:pt>
                <c:pt idx="2">
                  <c:v>Conseil citoyen</c:v>
                </c:pt>
                <c:pt idx="3">
                  <c:v>Structures/associations locales</c:v>
                </c:pt>
                <c:pt idx="4">
                  <c:v>Structures/associations métropolitaines</c:v>
                </c:pt>
              </c:strCache>
            </c:strRef>
          </c:cat>
          <c:val>
            <c:numRef>
              <c:f>'14 avril'!$G$123:$G$127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1</c:v>
                </c:pt>
                <c:pt idx="3">
                  <c:v>4</c:v>
                </c:pt>
                <c:pt idx="4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4A-4E2B-85BE-1F0DF7CAE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033431643866539"/>
          <c:y val="6.6339851127652477E-2"/>
          <c:w val="0.31952734033245844"/>
          <c:h val="0.78432669874599004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0359B-C3FA-444A-B426-F3A7F0718CFA}" type="datetimeFigureOut">
              <a:rPr lang="fr-FR" smtClean="0"/>
              <a:t>15/11/2017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748DE-3746-460A-A897-8ED1ED234E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480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F1B92-A520-488D-9E3E-19D4E482B41B}" type="datetimeFigureOut">
              <a:rPr lang="fr-FR" smtClean="0"/>
              <a:t>15/11/2017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F8BFD-E457-45AF-BD85-EF5BE0EDC0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305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2276872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0963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1979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</p:spTree>
    <p:extLst>
      <p:ext uri="{BB962C8B-B14F-4D97-AF65-F5344CB8AC3E}">
        <p14:creationId xmlns:p14="http://schemas.microsoft.com/office/powerpoint/2010/main" val="15265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000" y="2926800"/>
            <a:ext cx="3312000" cy="33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430800"/>
            <a:ext cx="3888000" cy="648072"/>
          </a:xfrm>
          <a:prstGeom prst="rect">
            <a:avLst/>
          </a:prstGeom>
        </p:spPr>
        <p:txBody>
          <a:bodyPr wrap="square" anchor="ctr" anchorCtr="0"/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572000"/>
            <a:ext cx="3888000" cy="6480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1771200"/>
            <a:ext cx="79200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578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85800" y="1124744"/>
            <a:ext cx="79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613800" y="332656"/>
            <a:ext cx="8064000" cy="792088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Ubuntu" panose="020B0504030602030204" pitchFamily="34" charset="0"/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13800" y="1155867"/>
            <a:ext cx="8064000" cy="544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suite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4"/>
          </p:nvPr>
        </p:nvSpPr>
        <p:spPr>
          <a:xfrm>
            <a:off x="613800" y="1916831"/>
            <a:ext cx="8065524" cy="430616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</p:spTree>
    <p:extLst>
      <p:ext uri="{BB962C8B-B14F-4D97-AF65-F5344CB8AC3E}">
        <p14:creationId xmlns:p14="http://schemas.microsoft.com/office/powerpoint/2010/main" val="889155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432290"/>
            <a:ext cx="8065524" cy="39512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7982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-12700"/>
            <a:ext cx="9180513" cy="688538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45024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5"/>
          </p:nvPr>
        </p:nvSpPr>
        <p:spPr>
          <a:xfrm>
            <a:off x="4645024" y="980728"/>
            <a:ext cx="4040188" cy="5144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schemeClr val="bg1"/>
                </a:solidFill>
                <a:latin typeface="Ubuntu Condensed" panose="020B0506030602030204" pitchFamily="34" charset="0"/>
              </a:rPr>
              <a:t> © Mairie de Rezé – 2017 </a:t>
            </a:r>
            <a:endParaRPr lang="fr-FR" sz="900" dirty="0">
              <a:solidFill>
                <a:schemeClr val="bg1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6" hasCustomPrompt="1"/>
          </p:nvPr>
        </p:nvSpPr>
        <p:spPr>
          <a:xfrm>
            <a:off x="457200" y="344727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 baseline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58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2276872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11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0963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197956"/>
            <a:ext cx="80640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</p:spTree>
    <p:extLst>
      <p:ext uri="{BB962C8B-B14F-4D97-AF65-F5344CB8AC3E}">
        <p14:creationId xmlns:p14="http://schemas.microsoft.com/office/powerpoint/2010/main" val="293965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000" y="2926800"/>
            <a:ext cx="3312000" cy="33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27584" y="3430800"/>
            <a:ext cx="3888000" cy="648072"/>
          </a:xfrm>
          <a:prstGeom prst="rect">
            <a:avLst/>
          </a:prstGeom>
        </p:spPr>
        <p:txBody>
          <a:bodyPr wrap="square" anchor="ctr" anchorCtr="0"/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2</a:t>
            </a:r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half" idx="10" hasCustomPrompt="1"/>
          </p:nvPr>
        </p:nvSpPr>
        <p:spPr>
          <a:xfrm>
            <a:off x="827584" y="4572000"/>
            <a:ext cx="3888000" cy="6480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595959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Titre 3</a:t>
            </a:r>
          </a:p>
        </p:txBody>
      </p:sp>
      <p:sp>
        <p:nvSpPr>
          <p:cNvPr id="11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827584" y="1771200"/>
            <a:ext cx="79200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aseline="0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290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85800" y="1124744"/>
            <a:ext cx="79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613800" y="332656"/>
            <a:ext cx="8064000" cy="792088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02060"/>
                </a:solidFill>
                <a:latin typeface="Ubuntu" panose="020B0504030602030204" pitchFamily="34" charset="0"/>
              </a:defRPr>
            </a:lvl1pPr>
          </a:lstStyle>
          <a:p>
            <a:r>
              <a:rPr lang="fr-FR" dirty="0" smtClean="0"/>
              <a:t>Cliquez pour saisir le titre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13800" y="1155867"/>
            <a:ext cx="8064000" cy="544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0206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suite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4"/>
          </p:nvPr>
        </p:nvSpPr>
        <p:spPr>
          <a:xfrm>
            <a:off x="613800" y="1916831"/>
            <a:ext cx="8065524" cy="430616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</p:spTree>
    <p:extLst>
      <p:ext uri="{BB962C8B-B14F-4D97-AF65-F5344CB8AC3E}">
        <p14:creationId xmlns:p14="http://schemas.microsoft.com/office/powerpoint/2010/main" val="2289255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3" cy="6885385"/>
          </a:xfrm>
          <a:prstGeom prst="rect">
            <a:avLst/>
          </a:prstGeom>
        </p:spPr>
      </p:pic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432290"/>
            <a:ext cx="8065524" cy="39512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4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1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45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-12700"/>
            <a:ext cx="9180513" cy="688538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686161" y="6672963"/>
            <a:ext cx="2880512" cy="12983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Ubuntu Condensed" panose="020B0506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nom de votre direction ou service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40188" cy="514543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 hasCustomPrompt="1"/>
          </p:nvPr>
        </p:nvSpPr>
        <p:spPr>
          <a:xfrm>
            <a:off x="4645024" y="331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5"/>
          </p:nvPr>
        </p:nvSpPr>
        <p:spPr>
          <a:xfrm>
            <a:off x="4645024" y="980728"/>
            <a:ext cx="4040188" cy="5144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95959"/>
                </a:solidFill>
              </a:defRPr>
            </a:lvl1pPr>
            <a:lvl2pPr marL="0" indent="0"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FontTx/>
              <a:buNone/>
              <a:defRPr sz="2000">
                <a:solidFill>
                  <a:srgbClr val="595959"/>
                </a:solidFill>
                <a:latin typeface="Ubuntu" panose="020B0504030602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677800" y="6391212"/>
            <a:ext cx="0" cy="40466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7342537" y="6442131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 smtClean="0">
                <a:solidFill>
                  <a:prstClr val="white"/>
                </a:solidFill>
                <a:latin typeface="Ubuntu Condensed" panose="020B0506030602030204" pitchFamily="34" charset="0"/>
              </a:rPr>
              <a:t> © Mairie de Rezé – 2016 </a:t>
            </a:r>
            <a:endParaRPr lang="fr-FR" sz="900" dirty="0">
              <a:solidFill>
                <a:prstClr val="white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2" name="Espace réservé du texte 2"/>
          <p:cNvSpPr>
            <a:spLocks noGrp="1"/>
          </p:cNvSpPr>
          <p:nvPr>
            <p:ph type="body" idx="16" hasCustomPrompt="1"/>
          </p:nvPr>
        </p:nvSpPr>
        <p:spPr>
          <a:xfrm>
            <a:off x="457200" y="344727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 baseline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saisir le titre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77800" y="6453336"/>
            <a:ext cx="466200" cy="14020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A7503AFE-1097-4FAF-8E55-89F0A772B06C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01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8000" y="2582516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Mairie de Rezé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389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3" r:id="rId2"/>
    <p:sldLayoutId id="2147483661" r:id="rId3"/>
    <p:sldLayoutId id="2147483684" r:id="rId4"/>
    <p:sldLayoutId id="214748366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4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fr-FR" sz="4000" kern="1200" dirty="0" smtClean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8000" y="2582516"/>
            <a:ext cx="806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Mairie de Rezé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36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4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fr-FR" sz="4000" kern="1200" dirty="0" smtClean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4400" dirty="0" smtClean="0"/>
              <a:t>Comité de pilotage - contrat de ville  </a:t>
            </a:r>
            <a:br>
              <a:rPr lang="fr-FR" sz="4400" dirty="0" smtClean="0"/>
            </a:br>
            <a:r>
              <a:rPr lang="fr-FR" sz="4400" dirty="0" smtClean="0"/>
              <a:t>Château-</a:t>
            </a:r>
            <a:r>
              <a:rPr lang="fr-FR" sz="4400" dirty="0" err="1" smtClean="0"/>
              <a:t>Mahaudières</a:t>
            </a:r>
            <a:endParaRPr lang="fr-FR" sz="4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10"/>
          </p:nvPr>
        </p:nvSpPr>
        <p:spPr>
          <a:xfrm>
            <a:off x="755576" y="4077072"/>
            <a:ext cx="8064000" cy="1319276"/>
          </a:xfrm>
        </p:spPr>
        <p:txBody>
          <a:bodyPr/>
          <a:lstStyle/>
          <a:p>
            <a:r>
              <a:rPr lang="fr-FR" dirty="0" smtClean="0">
                <a:latin typeface="Ubuntu" panose="020B0504030602030204" pitchFamily="34" charset="0"/>
              </a:rPr>
              <a:t>Mardi 26 septembre 2017 – 18h</a:t>
            </a:r>
          </a:p>
          <a:p>
            <a:endParaRPr lang="fr-FR" dirty="0">
              <a:latin typeface="Ubuntu" panose="020B0504030602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532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008112"/>
          </a:xfrm>
        </p:spPr>
        <p:txBody>
          <a:bodyPr>
            <a:normAutofit/>
          </a:bodyPr>
          <a:lstStyle/>
          <a:p>
            <a:r>
              <a:rPr lang="fr-FR" dirty="0" smtClean="0"/>
              <a:t> Ordre du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Mission dg</a:t>
            </a:r>
            <a:endParaRPr lang="fr-FR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14"/>
          </p:nvPr>
        </p:nvSpPr>
        <p:spPr>
          <a:xfrm>
            <a:off x="251520" y="1340768"/>
            <a:ext cx="8892480" cy="4968552"/>
          </a:xfrm>
        </p:spPr>
        <p:txBody>
          <a:bodyPr/>
          <a:lstStyle/>
          <a:p>
            <a:r>
              <a:rPr lang="fr-FR" sz="2200" b="1" dirty="0" smtClean="0"/>
              <a:t>Introduction par le Maire, G. ALLARD</a:t>
            </a:r>
          </a:p>
          <a:p>
            <a:endParaRPr lang="fr-FR" sz="2200" b="1" dirty="0" smtClean="0"/>
          </a:p>
          <a:p>
            <a:r>
              <a:rPr lang="fr-FR" sz="2200" b="1" i="1" dirty="0" smtClean="0"/>
              <a:t>1er comité de pilotage  contrat de ville Château-</a:t>
            </a:r>
            <a:r>
              <a:rPr lang="fr-FR" sz="2200" b="1" i="1" dirty="0" err="1" smtClean="0"/>
              <a:t>Mahaudières</a:t>
            </a:r>
            <a:endParaRPr lang="fr-FR" sz="2200" b="1" i="1" dirty="0" smtClean="0"/>
          </a:p>
          <a:p>
            <a:endParaRPr lang="fr-FR" sz="2200" b="1" dirty="0" smtClean="0"/>
          </a:p>
          <a:p>
            <a:r>
              <a:rPr lang="fr-FR" sz="2200" b="1" dirty="0" smtClean="0"/>
              <a:t>1/ Les faits marquants (depuis un an)</a:t>
            </a:r>
          </a:p>
          <a:p>
            <a:endParaRPr lang="fr-FR" sz="2200" b="1" dirty="0" smtClean="0"/>
          </a:p>
          <a:p>
            <a:r>
              <a:rPr lang="fr-FR" sz="2200" b="1" dirty="0" smtClean="0"/>
              <a:t>2/ Les projets, les avancées </a:t>
            </a:r>
          </a:p>
          <a:p>
            <a:endParaRPr lang="fr-FR" sz="2200" b="1" dirty="0" smtClean="0"/>
          </a:p>
          <a:p>
            <a:r>
              <a:rPr lang="fr-FR" sz="2200" b="1" dirty="0" smtClean="0"/>
              <a:t>3/ Les constats , points de vigilance/ propositions</a:t>
            </a:r>
          </a:p>
          <a:p>
            <a:endParaRPr lang="fr-FR" sz="2200" b="1" dirty="0" smtClean="0"/>
          </a:p>
          <a:p>
            <a:r>
              <a:rPr lang="fr-FR" sz="2200" b="1" dirty="0" smtClean="0"/>
              <a:t>4/ Les perspectives</a:t>
            </a:r>
          </a:p>
          <a:p>
            <a:endParaRPr lang="fr-FR" b="1" dirty="0">
              <a:latin typeface="Ubuntu Condensed" panose="020B0506030602030204" pitchFamily="34" charset="0"/>
            </a:endParaRPr>
          </a:p>
        </p:txBody>
      </p:sp>
      <p:sp>
        <p:nvSpPr>
          <p:cNvPr id="9" name="Espace réservé du texte 10"/>
          <p:cNvSpPr txBox="1">
            <a:spLocks/>
          </p:cNvSpPr>
          <p:nvPr/>
        </p:nvSpPr>
        <p:spPr>
          <a:xfrm>
            <a:off x="5855938" y="6597352"/>
            <a:ext cx="2880512" cy="174455"/>
          </a:xfrm>
          <a:prstGeom prst="rect">
            <a:avLst/>
          </a:prstGeom>
          <a:solidFill>
            <a:srgbClr val="003366"/>
          </a:solidFill>
        </p:spPr>
        <p:txBody>
          <a:bodyPr anchor="b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900" b="0" kern="1200" baseline="0">
                <a:solidFill>
                  <a:schemeClr val="bg1"/>
                </a:solidFill>
                <a:latin typeface="Ubuntu Condensed" panose="020B0506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791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00811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Le comité de pilotage Château-</a:t>
            </a:r>
            <a:r>
              <a:rPr lang="fr-FR" dirty="0" err="1" smtClean="0"/>
              <a:t>Mahaudières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Mission dg</a:t>
            </a:r>
            <a:endParaRPr lang="fr-FR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14"/>
          </p:nvPr>
        </p:nvSpPr>
        <p:spPr>
          <a:xfrm>
            <a:off x="431032" y="1196752"/>
            <a:ext cx="8712968" cy="518457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 smtClean="0"/>
              <a:t>Un cadre commun </a:t>
            </a:r>
            <a:r>
              <a:rPr lang="fr-FR" dirty="0" smtClean="0"/>
              <a:t>: le contrat de ville signé par l’ensemble des partenaires sur les 15 quartiers prioritaires de la métropole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 smtClean="0"/>
              <a:t>4 piliers (renouvellement </a:t>
            </a:r>
            <a:r>
              <a:rPr lang="fr-FR" sz="1800" dirty="0"/>
              <a:t>urbain/cadre de </a:t>
            </a:r>
            <a:r>
              <a:rPr lang="fr-FR" sz="1800" dirty="0" smtClean="0"/>
              <a:t>vie, </a:t>
            </a:r>
            <a:r>
              <a:rPr lang="fr-FR" sz="1800" dirty="0"/>
              <a:t>cohésion sociale,</a:t>
            </a:r>
            <a:r>
              <a:rPr lang="fr-FR" sz="1800" dirty="0" smtClean="0"/>
              <a:t> </a:t>
            </a:r>
            <a:r>
              <a:rPr lang="fr-FR" sz="1800" dirty="0"/>
              <a:t>emploi/développement </a:t>
            </a:r>
            <a:r>
              <a:rPr lang="fr-FR" sz="1800" dirty="0" smtClean="0"/>
              <a:t>économique, gouvernance/participation),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 smtClean="0"/>
              <a:t>Déclinés localement par un projet de territoire Château-</a:t>
            </a:r>
            <a:r>
              <a:rPr lang="fr-FR" sz="1800" dirty="0" err="1" smtClean="0"/>
              <a:t>Mahaudières</a:t>
            </a:r>
            <a:r>
              <a:rPr lang="fr-FR" sz="1800" dirty="0" smtClean="0"/>
              <a:t> : orientations et plan d’actions opérationnel</a:t>
            </a:r>
          </a:p>
          <a:p>
            <a:endParaRPr lang="fr-FR" sz="1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 smtClean="0"/>
              <a:t>Une ambition forte</a:t>
            </a:r>
            <a:r>
              <a:rPr lang="fr-FR" dirty="0" smtClean="0"/>
              <a:t> </a:t>
            </a:r>
            <a:r>
              <a:rPr lang="fr-FR" dirty="0"/>
              <a:t>: mobiliser </a:t>
            </a:r>
            <a:r>
              <a:rPr lang="fr-FR" dirty="0" smtClean="0"/>
              <a:t>le partenariat </a:t>
            </a:r>
            <a:r>
              <a:rPr lang="fr-FR" dirty="0"/>
              <a:t>au service de</a:t>
            </a:r>
          </a:p>
          <a:p>
            <a:r>
              <a:rPr lang="fr-FR" dirty="0" smtClean="0"/>
              <a:t>l'amélioration </a:t>
            </a:r>
            <a:r>
              <a:rPr lang="fr-FR" dirty="0"/>
              <a:t>des conditions de vie </a:t>
            </a:r>
            <a:r>
              <a:rPr lang="fr-FR" dirty="0" smtClean="0"/>
              <a:t>des habitants dans </a:t>
            </a:r>
            <a:r>
              <a:rPr lang="fr-FR" dirty="0"/>
              <a:t>les </a:t>
            </a:r>
            <a:r>
              <a:rPr lang="fr-FR" dirty="0" smtClean="0"/>
              <a:t>quartiers prioritaires </a:t>
            </a:r>
          </a:p>
          <a:p>
            <a:endParaRPr lang="fr-FR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 smtClean="0"/>
              <a:t>Une articulation nécessaire : </a:t>
            </a:r>
            <a:r>
              <a:rPr lang="fr-FR" dirty="0" smtClean="0"/>
              <a:t>entre volet urbain </a:t>
            </a:r>
            <a:r>
              <a:rPr lang="fr-FR" dirty="0"/>
              <a:t>et </a:t>
            </a:r>
            <a:r>
              <a:rPr lang="fr-FR" dirty="0" smtClean="0"/>
              <a:t>social et entre </a:t>
            </a:r>
            <a:r>
              <a:rPr lang="fr-FR" dirty="0"/>
              <a:t>Etat/collectivités/partenaires</a:t>
            </a:r>
          </a:p>
          <a:p>
            <a:endParaRPr lang="fr-FR" sz="1400" dirty="0" smtClean="0"/>
          </a:p>
          <a:p>
            <a:r>
              <a:rPr lang="fr-FR" b="1" dirty="0" smtClean="0"/>
              <a:t>-&gt; La mise en place du comité de pilotage Château-</a:t>
            </a:r>
            <a:r>
              <a:rPr lang="fr-FR" b="1" dirty="0" err="1" smtClean="0"/>
              <a:t>Mahaudières</a:t>
            </a:r>
            <a:r>
              <a:rPr lang="fr-FR" b="1" dirty="0" smtClean="0"/>
              <a:t> vise à conforter ce cadre, cette ambition et cette articulation.</a:t>
            </a:r>
          </a:p>
        </p:txBody>
      </p:sp>
      <p:sp>
        <p:nvSpPr>
          <p:cNvPr id="9" name="Espace réservé du texte 10"/>
          <p:cNvSpPr txBox="1">
            <a:spLocks/>
          </p:cNvSpPr>
          <p:nvPr/>
        </p:nvSpPr>
        <p:spPr>
          <a:xfrm>
            <a:off x="5855938" y="6597352"/>
            <a:ext cx="2880512" cy="174455"/>
          </a:xfrm>
          <a:prstGeom prst="rect">
            <a:avLst/>
          </a:prstGeom>
          <a:solidFill>
            <a:srgbClr val="003366"/>
          </a:solidFill>
        </p:spPr>
        <p:txBody>
          <a:bodyPr anchor="b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900" b="0" kern="1200" baseline="0">
                <a:solidFill>
                  <a:schemeClr val="bg1"/>
                </a:solidFill>
                <a:latin typeface="Ubuntu Condensed" panose="020B0506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817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Composition et rôle du comité de pilotage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95536" y="1412776"/>
            <a:ext cx="5040560" cy="518457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/>
              <a:t>PILOTAGE</a:t>
            </a:r>
          </a:p>
          <a:p>
            <a:r>
              <a:rPr lang="fr-FR" sz="1600" dirty="0"/>
              <a:t>Maire/ Élue métropolitaine déléguée à la</a:t>
            </a:r>
          </a:p>
          <a:p>
            <a:r>
              <a:rPr lang="fr-FR" sz="1600" dirty="0"/>
              <a:t>politique de la Ville/Représentant de l’État</a:t>
            </a:r>
          </a:p>
          <a:p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FRÉQUENCE</a:t>
            </a:r>
            <a:endParaRPr lang="fr-FR" sz="1800" b="1" dirty="0"/>
          </a:p>
          <a:p>
            <a:r>
              <a:rPr lang="fr-FR" sz="1600" b="1" dirty="0"/>
              <a:t>1 fois par an</a:t>
            </a:r>
          </a:p>
          <a:p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MISSIONS</a:t>
            </a:r>
            <a:endParaRPr lang="fr-FR" sz="1800" b="1" dirty="0"/>
          </a:p>
          <a:p>
            <a:r>
              <a:rPr lang="fr-FR" sz="1600" dirty="0"/>
              <a:t>• Faire un point d’étape sur le contrat de ville, les</a:t>
            </a:r>
          </a:p>
          <a:p>
            <a:r>
              <a:rPr lang="fr-FR" sz="1600" dirty="0"/>
              <a:t>orientations, les actions mises en </a:t>
            </a:r>
            <a:r>
              <a:rPr lang="fr-FR" sz="1600" dirty="0" smtClean="0"/>
              <a:t>œuvre </a:t>
            </a:r>
            <a:r>
              <a:rPr lang="fr-FR" sz="1600" dirty="0"/>
              <a:t>sur les</a:t>
            </a:r>
          </a:p>
          <a:p>
            <a:r>
              <a:rPr lang="fr-FR" sz="1600" dirty="0"/>
              <a:t>différents dispositifs et champs d’intervention</a:t>
            </a:r>
          </a:p>
          <a:p>
            <a:r>
              <a:rPr lang="fr-FR" sz="1600" dirty="0"/>
              <a:t>(GUSP, prévention, renouvellement urbain,</a:t>
            </a:r>
          </a:p>
          <a:p>
            <a:r>
              <a:rPr lang="fr-FR" sz="1600" dirty="0"/>
              <a:t>appel à projet, emploi, PRE (Programme</a:t>
            </a:r>
          </a:p>
          <a:p>
            <a:r>
              <a:rPr lang="fr-FR" sz="1600" dirty="0"/>
              <a:t>de Réussite éducative), participation des</a:t>
            </a:r>
          </a:p>
          <a:p>
            <a:r>
              <a:rPr lang="fr-FR" sz="1600" dirty="0"/>
              <a:t>habitants…).</a:t>
            </a:r>
          </a:p>
          <a:p>
            <a:r>
              <a:rPr lang="fr-FR" sz="1600" dirty="0"/>
              <a:t>• Échanger sur les besoins et les évolutions à</a:t>
            </a:r>
          </a:p>
          <a:p>
            <a:r>
              <a:rPr lang="fr-FR" sz="1600" dirty="0"/>
              <a:t>envisager.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080113" y="1340768"/>
            <a:ext cx="4028391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COMPOSITION</a:t>
            </a: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• Maire, l’élue métropolitaine à la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Politique de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la Ville et le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représentant de l’Etat</a:t>
            </a:r>
            <a:endParaRPr lang="fr-FR" sz="1600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• Représentants institutionnels du contrat de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ville présents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localement (Nantes Métropole, Etat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, bailleurs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, Caf, Conseil Départemental,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Maison de l’Emploi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…)</a:t>
            </a:r>
          </a:p>
          <a:p>
            <a:pPr>
              <a:spcBef>
                <a:spcPts val="384"/>
              </a:spcBef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•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Élus thématiques concernés</a:t>
            </a: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• Habitants membres du conseil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citoyen</a:t>
            </a: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•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Directions générales de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la ville</a:t>
            </a:r>
          </a:p>
          <a:p>
            <a:pPr>
              <a:spcBef>
                <a:spcPts val="384"/>
              </a:spcBef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•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Selon l’ordre du jour :</a:t>
            </a: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- Directions ville/Nantes Métropole</a:t>
            </a: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concernées</a:t>
            </a:r>
          </a:p>
          <a:p>
            <a:pPr>
              <a:spcBef>
                <a:spcPts val="384"/>
              </a:spcBef>
            </a:pP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- Élargissement possible à des </a:t>
            </a: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acteurs associatifs du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Château</a:t>
            </a:r>
          </a:p>
        </p:txBody>
      </p:sp>
    </p:spTree>
    <p:extLst>
      <p:ext uri="{BB962C8B-B14F-4D97-AF65-F5344CB8AC3E}">
        <p14:creationId xmlns:p14="http://schemas.microsoft.com/office/powerpoint/2010/main" val="182299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1/ Les faits marquants (depuis un an)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Mission dg</a:t>
            </a:r>
            <a:endParaRPr lang="fr-FR" dirty="0"/>
          </a:p>
        </p:txBody>
      </p:sp>
      <p:sp>
        <p:nvSpPr>
          <p:cNvPr id="7" name="Espace réservé du contenu 4"/>
          <p:cNvSpPr>
            <a:spLocks noGrp="1"/>
          </p:cNvSpPr>
          <p:nvPr>
            <p:ph sz="half" idx="14"/>
          </p:nvPr>
        </p:nvSpPr>
        <p:spPr>
          <a:xfrm>
            <a:off x="179512" y="1885710"/>
            <a:ext cx="8785225" cy="4495618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En 2016 des </a:t>
            </a:r>
            <a:r>
              <a:rPr lang="fr-FR" sz="1800" b="1" dirty="0"/>
              <a:t>faits et tendances nouvelles </a:t>
            </a:r>
            <a:r>
              <a:rPr lang="fr-FR" sz="1800" b="1" dirty="0" smtClean="0"/>
              <a:t>émergent et </a:t>
            </a:r>
            <a:r>
              <a:rPr lang="fr-FR" sz="1800" b="1" dirty="0"/>
              <a:t>contribuent directement au ressenti négatif sur le quartier </a:t>
            </a:r>
            <a:endParaRPr lang="fr-FR" sz="1800" b="1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fr-FR" sz="1800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4 </a:t>
            </a:r>
            <a:r>
              <a:rPr lang="fr-FR" sz="1800" b="1" dirty="0"/>
              <a:t>grands thèmes </a:t>
            </a:r>
            <a:r>
              <a:rPr lang="fr-FR" sz="1800" b="1" dirty="0" smtClean="0"/>
              <a:t>identifiés, corrélés aux piliers du contrat de ville :</a:t>
            </a:r>
            <a:endParaRPr lang="fr-FR" sz="1800" b="1" dirty="0"/>
          </a:p>
          <a:p>
            <a:pPr marL="342900" lvl="2" indent="-34290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Le </a:t>
            </a:r>
            <a:r>
              <a:rPr lang="fr-FR" sz="1600" dirty="0"/>
              <a:t>cadre de vie, les espaces publics et les logements</a:t>
            </a:r>
          </a:p>
          <a:p>
            <a:pPr marL="342900" lvl="2" indent="-34290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La réussite éducative, </a:t>
            </a:r>
            <a:r>
              <a:rPr lang="fr-FR" sz="1600" dirty="0"/>
              <a:t>l’accès à la culture et aux loisirs</a:t>
            </a:r>
          </a:p>
          <a:p>
            <a:pPr marL="342900" lvl="2" indent="-342900" algn="just">
              <a:buFont typeface="Arial" panose="020B0604020202020204" pitchFamily="34" charset="0"/>
              <a:buChar char="•"/>
            </a:pPr>
            <a:r>
              <a:rPr lang="fr-FR" sz="1600" dirty="0"/>
              <a:t>La tranquillité publique</a:t>
            </a:r>
          </a:p>
          <a:p>
            <a:pPr marL="342900" lvl="2" indent="-342900" algn="just">
              <a:buFont typeface="Arial" panose="020B0604020202020204" pitchFamily="34" charset="0"/>
              <a:buChar char="•"/>
            </a:pPr>
            <a:r>
              <a:rPr lang="fr-FR" sz="1600" dirty="0"/>
              <a:t>Les fragilités socio-économiques</a:t>
            </a:r>
          </a:p>
          <a:p>
            <a:endParaRPr lang="fr-FR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800" b="1" dirty="0"/>
              <a:t>Suite aux alertes des élus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Mobilisation </a:t>
            </a:r>
            <a:r>
              <a:rPr lang="fr-FR" sz="1600" dirty="0" smtClean="0"/>
              <a:t>du droit commun renforcé des </a:t>
            </a:r>
            <a:r>
              <a:rPr lang="fr-FR" sz="1600" dirty="0"/>
              <a:t>services municipaux et des partenaires du </a:t>
            </a:r>
            <a:r>
              <a:rPr lang="fr-FR" sz="1600" dirty="0" smtClean="0"/>
              <a:t>quartier</a:t>
            </a:r>
            <a:endParaRPr lang="fr-F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Structuration de la démarche en lien avec les instances « Politique de la Ville 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Croisement avec le plan d’actions politique de la </a:t>
            </a:r>
            <a:r>
              <a:rPr lang="fr-FR" sz="1600" dirty="0" smtClean="0"/>
              <a:t>ville</a:t>
            </a:r>
            <a:endParaRPr lang="fr-FR" dirty="0"/>
          </a:p>
          <a:p>
            <a:endParaRPr lang="fr-FR" b="1" dirty="0" smtClean="0"/>
          </a:p>
          <a:p>
            <a:pPr algn="just"/>
            <a:endParaRPr lang="fr-FR" dirty="0"/>
          </a:p>
          <a:p>
            <a:pPr marL="342900" indent="-342900">
              <a:buFontTx/>
              <a:buChar char="-"/>
            </a:pPr>
            <a:endParaRPr lang="fr-FR" dirty="0" smtClean="0"/>
          </a:p>
          <a:p>
            <a:pPr marL="342900" indent="-342900">
              <a:buFontTx/>
              <a:buChar char="-"/>
            </a:pPr>
            <a:endParaRPr lang="fr-FR" dirty="0" smtClean="0"/>
          </a:p>
          <a:p>
            <a:pPr marL="342900" indent="-342900">
              <a:buFontTx/>
              <a:buChar char="-"/>
            </a:pPr>
            <a:endParaRPr lang="fr-FR" dirty="0" smtClean="0"/>
          </a:p>
          <a:p>
            <a:pPr marL="342900" indent="-342900">
              <a:buFontTx/>
              <a:buChar char="-"/>
            </a:pPr>
            <a:endParaRPr lang="fr-FR" dirty="0" smtClean="0"/>
          </a:p>
        </p:txBody>
      </p:sp>
      <p:sp>
        <p:nvSpPr>
          <p:cNvPr id="9" name="Espace réservé du texte 10"/>
          <p:cNvSpPr txBox="1">
            <a:spLocks/>
          </p:cNvSpPr>
          <p:nvPr/>
        </p:nvSpPr>
        <p:spPr>
          <a:xfrm>
            <a:off x="5855938" y="6597352"/>
            <a:ext cx="2880512" cy="174455"/>
          </a:xfrm>
          <a:prstGeom prst="rect">
            <a:avLst/>
          </a:prstGeom>
          <a:solidFill>
            <a:srgbClr val="003366"/>
          </a:solidFill>
        </p:spPr>
        <p:txBody>
          <a:bodyPr anchor="b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900" b="0" kern="1200" baseline="0">
                <a:solidFill>
                  <a:schemeClr val="bg1"/>
                </a:solidFill>
                <a:latin typeface="Ubuntu Condensed" panose="020B0506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274508" y="1268760"/>
            <a:ext cx="8064000" cy="5449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1-1: </a:t>
            </a:r>
            <a:r>
              <a:rPr lang="fr-FR" sz="2400" dirty="0"/>
              <a:t>L</a:t>
            </a:r>
            <a:r>
              <a:rPr lang="fr-FR" sz="2400" dirty="0" smtClean="0"/>
              <a:t>a priorité Château-</a:t>
            </a:r>
            <a:r>
              <a:rPr lang="fr-FR" sz="2400" dirty="0" err="1" smtClean="0"/>
              <a:t>Mahaudières</a:t>
            </a:r>
            <a:r>
              <a:rPr lang="fr-FR" sz="2400" dirty="0" smtClean="0"/>
              <a:t> : les constats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0717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1/ Les faits marquants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8" name="Espace réservé du texte 5"/>
          <p:cNvSpPr txBox="1">
            <a:spLocks noGrp="1"/>
          </p:cNvSpPr>
          <p:nvPr>
            <p:ph type="body" idx="1"/>
          </p:nvPr>
        </p:nvSpPr>
        <p:spPr>
          <a:xfrm>
            <a:off x="5796136" y="6597352"/>
            <a:ext cx="2880512" cy="216024"/>
          </a:xfrm>
          <a:prstGeom prst="rect">
            <a:avLst/>
          </a:prstGeom>
          <a:solidFill>
            <a:srgbClr val="003366"/>
          </a:solidFill>
        </p:spPr>
        <p:txBody>
          <a:bodyPr anchor="b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900" b="0" kern="1200" baseline="0">
                <a:solidFill>
                  <a:schemeClr val="bg1"/>
                </a:solidFill>
                <a:latin typeface="Ubuntu Condensed" panose="020B0506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Direction des Solidarités – Logement et politique de la ville</a:t>
            </a:r>
          </a:p>
        </p:txBody>
      </p:sp>
      <p:sp>
        <p:nvSpPr>
          <p:cNvPr id="11" name="Espace réservé du contenu 4"/>
          <p:cNvSpPr>
            <a:spLocks noGrp="1"/>
          </p:cNvSpPr>
          <p:nvPr>
            <p:ph sz="half" idx="14"/>
          </p:nvPr>
        </p:nvSpPr>
        <p:spPr>
          <a:xfrm>
            <a:off x="467544" y="1772816"/>
            <a:ext cx="8065524" cy="4752528"/>
          </a:xfrm>
        </p:spPr>
        <p:txBody>
          <a:bodyPr/>
          <a:lstStyle/>
          <a:p>
            <a:r>
              <a:rPr lang="fr-FR" sz="1800" b="1" dirty="0"/>
              <a:t>En parallèle de la mise en œuvre du contrat de </a:t>
            </a:r>
            <a:r>
              <a:rPr lang="fr-FR" sz="1800" b="1" dirty="0" smtClean="0"/>
              <a:t>ville et en </a:t>
            </a:r>
            <a:r>
              <a:rPr lang="fr-FR" sz="1800" b="1" dirty="0"/>
              <a:t>lien avec l’ambition portée par la Ville pour ce quartier</a:t>
            </a:r>
            <a:r>
              <a:rPr lang="fr-FR" sz="1800" dirty="0"/>
              <a:t>, qui se traduit au travers de :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La Ville apaisée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Le projet de renouvellement urbain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La diversification des services (commerces, activités économiques, …)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Le renforcement de la présence des services publics </a:t>
            </a:r>
            <a:endParaRPr lang="fr-FR" sz="1800" dirty="0" smtClean="0"/>
          </a:p>
          <a:p>
            <a:endParaRPr lang="fr-FR" sz="1800" dirty="0"/>
          </a:p>
          <a:p>
            <a:pPr marL="342900" lvl="2" indent="-342900">
              <a:buFont typeface="Symbol"/>
              <a:buChar char="Þ"/>
            </a:pPr>
            <a:r>
              <a:rPr lang="fr-FR" sz="1800" b="1" dirty="0" smtClean="0"/>
              <a:t>Agir rapidement (2017/2018) </a:t>
            </a:r>
            <a:r>
              <a:rPr lang="fr-FR" sz="1800" b="1" dirty="0"/>
              <a:t>sur les facteurs de ressentis d’insécurité, les perturbations du lien social</a:t>
            </a:r>
            <a:r>
              <a:rPr lang="fr-FR" sz="1800" b="1" dirty="0" smtClean="0"/>
              <a:t>, liés </a:t>
            </a:r>
            <a:r>
              <a:rPr lang="fr-FR" sz="1800" b="1" dirty="0"/>
              <a:t>aux politiques de logement, d’aménagements urbains, de gestion urbaine, d’accompagnement de la population ou de gestion de la tranquillité </a:t>
            </a:r>
            <a:r>
              <a:rPr lang="fr-FR" sz="1800" b="1" dirty="0" smtClean="0"/>
              <a:t>publique </a:t>
            </a:r>
            <a:r>
              <a:rPr lang="fr-FR" sz="1800" b="1" dirty="0"/>
              <a:t>en s’appuyant sur les atouts du </a:t>
            </a:r>
            <a:r>
              <a:rPr lang="fr-FR" sz="1800" b="1" dirty="0" smtClean="0"/>
              <a:t>quartier</a:t>
            </a:r>
          </a:p>
          <a:p>
            <a:pPr lvl="2"/>
            <a:endParaRPr lang="fr-FR" sz="1800" b="1" dirty="0" smtClean="0"/>
          </a:p>
          <a:p>
            <a:pPr marL="342900" lvl="2" indent="-342900">
              <a:buFont typeface="Symbol"/>
              <a:buChar char="Þ"/>
            </a:pPr>
            <a:r>
              <a:rPr lang="fr-FR" sz="1800" b="1" dirty="0" smtClean="0"/>
              <a:t>Renforcer </a:t>
            </a:r>
            <a:r>
              <a:rPr lang="fr-FR" sz="1800" b="1" dirty="0"/>
              <a:t>les actions publiques sectorielles en innovant, en </a:t>
            </a:r>
            <a:r>
              <a:rPr lang="fr-FR" sz="1800" b="1" dirty="0" smtClean="0"/>
              <a:t>expérimentant et en mobilisant le partenariat</a:t>
            </a:r>
            <a:endParaRPr lang="fr-FR" sz="1800" b="1" dirty="0"/>
          </a:p>
          <a:p>
            <a:endParaRPr lang="fr-FR" dirty="0"/>
          </a:p>
        </p:txBody>
      </p:sp>
      <p:sp>
        <p:nvSpPr>
          <p:cNvPr id="9" name="Espace réservé du texte 2"/>
          <p:cNvSpPr txBox="1">
            <a:spLocks noGrp="1"/>
          </p:cNvSpPr>
          <p:nvPr>
            <p:ph type="body" sz="half" idx="2"/>
          </p:nvPr>
        </p:nvSpPr>
        <p:spPr>
          <a:xfrm>
            <a:off x="323528" y="1196752"/>
            <a:ext cx="8064500" cy="5461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1-2: </a:t>
            </a:r>
            <a:r>
              <a:rPr lang="fr-FR" sz="2400" dirty="0"/>
              <a:t>L</a:t>
            </a:r>
            <a:r>
              <a:rPr lang="fr-FR" sz="2400" dirty="0" smtClean="0"/>
              <a:t>a priorité Château-</a:t>
            </a:r>
            <a:r>
              <a:rPr lang="fr-FR" sz="2400" dirty="0" err="1" smtClean="0"/>
              <a:t>Mahaudières</a:t>
            </a:r>
            <a:r>
              <a:rPr lang="fr-FR" sz="2400" dirty="0" smtClean="0"/>
              <a:t> : la démarche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63334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0" y="1556792"/>
            <a:ext cx="9324528" cy="547260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Relance </a:t>
            </a:r>
            <a:r>
              <a:rPr lang="fr-FR" sz="1800" b="1" dirty="0"/>
              <a:t>de la GUSP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Finalisation de la Convention d’exécution Château-</a:t>
            </a:r>
            <a:r>
              <a:rPr lang="fr-FR" sz="1600" dirty="0" err="1"/>
              <a:t>Mahaudières</a:t>
            </a:r>
            <a:r>
              <a:rPr lang="fr-FR" sz="1600" dirty="0"/>
              <a:t> fin 2016. Signature en cours.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2 Diagnostics en marchant  en 2017</a:t>
            </a:r>
            <a:r>
              <a:rPr lang="fr-FR" sz="1600" dirty="0" smtClean="0"/>
              <a:t>. </a:t>
            </a:r>
            <a:r>
              <a:rPr lang="fr-FR" sz="1600" dirty="0"/>
              <a:t>77 actions identifiées.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70 450 € de crédits du pôle </a:t>
            </a:r>
            <a:r>
              <a:rPr lang="fr-FR" sz="1600" dirty="0" smtClean="0"/>
              <a:t>NM </a:t>
            </a:r>
            <a:r>
              <a:rPr lang="fr-FR" sz="1600" dirty="0"/>
              <a:t>engagés sur des travaux de proximité en QPV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Valorisations 2017 des bailleurs (exonération TFPB) : AH 48 551 €, LNH 75 461 €,  H44 : 65 700 €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/>
              <a:t>Lancement des études Ville réaménagement du parc P. Allain et du skate parc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Partage et consolidation du diagnostic croisé : en cours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Propositions des paysagistes à la suite du diagnostic </a:t>
            </a:r>
            <a:endParaRPr lang="fr-FR" sz="1600" dirty="0" smtClean="0"/>
          </a:p>
          <a:p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Démarrage de la concertation </a:t>
            </a:r>
            <a:r>
              <a:rPr lang="fr-FR" sz="1800" b="1" dirty="0"/>
              <a:t>sur </a:t>
            </a:r>
            <a:r>
              <a:rPr lang="fr-FR" sz="1800" b="1" dirty="0" smtClean="0"/>
              <a:t>projet </a:t>
            </a:r>
            <a:r>
              <a:rPr lang="fr-FR" sz="1800" b="1" dirty="0"/>
              <a:t>urbain ZAC </a:t>
            </a:r>
            <a:r>
              <a:rPr lang="fr-FR" sz="1800" b="1" dirty="0" smtClean="0"/>
              <a:t>Rezé-Château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Réunion publique le </a:t>
            </a:r>
            <a:r>
              <a:rPr lang="fr-FR" sz="1600" b="1" dirty="0" smtClean="0"/>
              <a:t>13 octobre 2016</a:t>
            </a:r>
            <a:r>
              <a:rPr lang="fr-FR" sz="1600" dirty="0" smtClean="0"/>
              <a:t> salle du </a:t>
            </a:r>
            <a:r>
              <a:rPr lang="fr-FR" sz="1600" dirty="0" err="1" smtClean="0"/>
              <a:t>Seil</a:t>
            </a:r>
            <a:r>
              <a:rPr lang="fr-FR" sz="1600" dirty="0" smtClean="0"/>
              <a:t> : environ 100 personnes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Exposition </a:t>
            </a:r>
            <a:r>
              <a:rPr lang="fr-FR" sz="1600" dirty="0"/>
              <a:t>avec cahier de suggestions </a:t>
            </a:r>
            <a:r>
              <a:rPr lang="fr-FR" sz="1600" dirty="0" smtClean="0"/>
              <a:t>et plans </a:t>
            </a:r>
            <a:r>
              <a:rPr lang="fr-FR" sz="1600" dirty="0" err="1" smtClean="0"/>
              <a:t>annotables</a:t>
            </a:r>
            <a:r>
              <a:rPr lang="fr-FR" sz="1600" dirty="0" smtClean="0"/>
              <a:t> à </a:t>
            </a:r>
            <a:r>
              <a:rPr lang="fr-FR" sz="1600" dirty="0"/>
              <a:t>la médiathèque du </a:t>
            </a:r>
            <a:r>
              <a:rPr lang="fr-FR" sz="1600" b="1" dirty="0"/>
              <a:t>13 </a:t>
            </a:r>
            <a:r>
              <a:rPr lang="fr-FR" sz="1600" b="1" dirty="0" smtClean="0"/>
              <a:t>octobre  au </a:t>
            </a:r>
            <a:r>
              <a:rPr lang="fr-FR" sz="1600" b="1" dirty="0"/>
              <a:t>31 décembre 2016</a:t>
            </a:r>
            <a:r>
              <a:rPr lang="fr-FR" sz="1600" dirty="0"/>
              <a:t> </a:t>
            </a:r>
            <a:r>
              <a:rPr lang="fr-FR" sz="1600" dirty="0" smtClean="0"/>
              <a:t> : 14 remarques, contributions </a:t>
            </a:r>
            <a:r>
              <a:rPr lang="fr-FR" sz="1600" dirty="0"/>
              <a:t>du Conseil </a:t>
            </a:r>
            <a:r>
              <a:rPr lang="fr-FR" sz="1600" dirty="0" smtClean="0"/>
              <a:t>citoyen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Ateliers au </a:t>
            </a:r>
            <a:r>
              <a:rPr lang="fr-FR" sz="1600" dirty="0"/>
              <a:t>CSC et </a:t>
            </a:r>
            <a:r>
              <a:rPr lang="fr-FR" sz="1600" dirty="0" smtClean="0"/>
              <a:t>abords </a:t>
            </a:r>
            <a:r>
              <a:rPr lang="fr-FR" sz="1600" dirty="0"/>
              <a:t>de </a:t>
            </a:r>
            <a:r>
              <a:rPr lang="fr-FR" sz="1600" dirty="0" smtClean="0"/>
              <a:t>l'école  Pauline Rolland </a:t>
            </a:r>
            <a:r>
              <a:rPr lang="fr-FR" sz="1600" b="1" dirty="0" smtClean="0"/>
              <a:t>en novembre 2016. </a:t>
            </a:r>
            <a:r>
              <a:rPr lang="fr-FR" sz="1600" dirty="0" smtClean="0"/>
              <a:t>20 </a:t>
            </a:r>
            <a:r>
              <a:rPr lang="fr-FR" sz="1600" dirty="0"/>
              <a:t>habitants ont exprimé des </a:t>
            </a:r>
            <a:r>
              <a:rPr lang="fr-FR" sz="1600" dirty="0" smtClean="0"/>
              <a:t>commentaires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Ateliers urbains (9 tables) du </a:t>
            </a:r>
            <a:r>
              <a:rPr lang="fr-FR" sz="1600" b="1" dirty="0" smtClean="0"/>
              <a:t>4 avril 2017 </a:t>
            </a:r>
            <a:r>
              <a:rPr lang="fr-FR" sz="1600" dirty="0" smtClean="0"/>
              <a:t>salle du </a:t>
            </a:r>
            <a:r>
              <a:rPr lang="fr-FR" sz="1600" dirty="0" err="1" smtClean="0"/>
              <a:t>Seil</a:t>
            </a:r>
            <a:r>
              <a:rPr lang="fr-FR" sz="1600" dirty="0" smtClean="0"/>
              <a:t> : 50 personnes environ</a:t>
            </a:r>
          </a:p>
          <a:p>
            <a:endParaRPr lang="fr-FR" sz="1200" dirty="0" smtClean="0"/>
          </a:p>
          <a:p>
            <a:pPr lvl="0"/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323528" y="1124744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2-1: Renouvellement urbain, cadre de vie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5890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107504" y="1628800"/>
            <a:ext cx="9036496" cy="518457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>
                <a:solidFill>
                  <a:srgbClr val="FF9900"/>
                </a:solidFill>
              </a:rPr>
              <a:t>24 projets </a:t>
            </a:r>
            <a:r>
              <a:rPr lang="fr-FR" sz="1800" b="1" dirty="0" smtClean="0"/>
              <a:t>sur la cohésion sociale (sur 46 projets retenus)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endParaRPr lang="fr-FR" sz="1600" b="1" dirty="0"/>
          </a:p>
          <a:p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363170"/>
              </p:ext>
            </p:extLst>
          </p:nvPr>
        </p:nvGraphicFramePr>
        <p:xfrm>
          <a:off x="2843808" y="1988840"/>
          <a:ext cx="597666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341096"/>
              </p:ext>
            </p:extLst>
          </p:nvPr>
        </p:nvGraphicFramePr>
        <p:xfrm>
          <a:off x="2771800" y="4108648"/>
          <a:ext cx="6542873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328734" y="4941168"/>
            <a:ext cx="270547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FF9900"/>
                </a:solidFill>
                <a:latin typeface="Ubuntu" panose="020B0504030602030204" pitchFamily="34" charset="0"/>
              </a:rPr>
              <a:t>Sur 46 projets, près de la moitié des projets sont portés </a:t>
            </a:r>
            <a:r>
              <a:rPr lang="fr-FR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localement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7504" y="2276872"/>
            <a:ext cx="3600400" cy="1829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L’appel </a:t>
            </a:r>
            <a:r>
              <a:rPr lang="fr-FR" sz="1700" b="1" u="sng" dirty="0">
                <a:solidFill>
                  <a:srgbClr val="FF9900"/>
                </a:solidFill>
                <a:latin typeface="Ubuntu" panose="020B0504030602030204" pitchFamily="34" charset="0"/>
              </a:rPr>
              <a:t>à projet 2017 </a:t>
            </a:r>
            <a:r>
              <a:rPr lang="fr-FR" sz="17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: </a:t>
            </a:r>
            <a:endParaRPr lang="fr-FR" sz="1700" b="1" dirty="0">
              <a:solidFill>
                <a:srgbClr val="FF9900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b="1" dirty="0">
                <a:solidFill>
                  <a:srgbClr val="FF9900"/>
                </a:solidFill>
                <a:latin typeface="Ubuntu" panose="020B0504030602030204" pitchFamily="34" charset="0"/>
              </a:rPr>
              <a:t>176 900 € </a:t>
            </a:r>
            <a:r>
              <a:rPr lang="fr-FR" sz="17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crédits </a:t>
            </a:r>
            <a:r>
              <a:rPr lang="fr-FR" sz="1700" b="1" dirty="0">
                <a:solidFill>
                  <a:srgbClr val="FF9900"/>
                </a:solidFill>
                <a:latin typeface="Ubuntu" panose="020B0504030602030204" pitchFamily="34" charset="0"/>
              </a:rPr>
              <a:t>Etat (CGET) 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207 </a:t>
            </a:r>
            <a:r>
              <a:rPr lang="fr-FR" sz="1700" b="1" dirty="0">
                <a:solidFill>
                  <a:srgbClr val="FF9900"/>
                </a:solidFill>
                <a:latin typeface="Ubuntu" panose="020B0504030602030204" pitchFamily="34" charset="0"/>
              </a:rPr>
              <a:t>790 € </a:t>
            </a:r>
            <a:r>
              <a:rPr lang="fr-FR" sz="1700" b="1" dirty="0" err="1" smtClean="0">
                <a:solidFill>
                  <a:srgbClr val="FF9900"/>
                </a:solidFill>
                <a:latin typeface="Ubuntu" panose="020B0504030602030204" pitchFamily="34" charset="0"/>
              </a:rPr>
              <a:t>subv</a:t>
            </a:r>
            <a:r>
              <a:rPr lang="fr-FR" sz="17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./valorisations Ville </a:t>
            </a:r>
          </a:p>
        </p:txBody>
      </p:sp>
      <p:sp>
        <p:nvSpPr>
          <p:cNvPr id="12" name="Espace réservé du texte 2"/>
          <p:cNvSpPr txBox="1">
            <a:spLocks/>
          </p:cNvSpPr>
          <p:nvPr/>
        </p:nvSpPr>
        <p:spPr>
          <a:xfrm>
            <a:off x="314940" y="1196752"/>
            <a:ext cx="8208016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2-2-1: Cohésion sociale : l’appel à projets 2017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9870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197260" y="1772816"/>
            <a:ext cx="8784976" cy="345638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Recentrage </a:t>
            </a:r>
            <a:r>
              <a:rPr lang="fr-FR" sz="1800" b="1" dirty="0"/>
              <a:t>du PRE sur le quartier prioritaire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Accompagnements recentrés sur Château en 2017 : 84 suivis </a:t>
            </a:r>
            <a:r>
              <a:rPr lang="fr-FR" sz="1600" dirty="0" smtClean="0"/>
              <a:t>/</a:t>
            </a:r>
            <a:r>
              <a:rPr lang="fr-FR" sz="1600" dirty="0"/>
              <a:t>123  enfants en 2016/2017 soit 68 % (55% en </a:t>
            </a:r>
            <a:r>
              <a:rPr lang="fr-FR" sz="1600" dirty="0" smtClean="0"/>
              <a:t>2015/2016).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102 </a:t>
            </a:r>
            <a:r>
              <a:rPr lang="fr-FR" sz="1600" dirty="0"/>
              <a:t>400 € de crédits Etat, 15 000 € de crédits CAF et 15 000 € de crédits CCAS en 2017.</a:t>
            </a:r>
          </a:p>
          <a:p>
            <a:pPr lvl="0"/>
            <a:endParaRPr lang="fr-FR" sz="1600" dirty="0"/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Le développement de projets pour la Jeunesse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Projets « Je suis volontaire » (soutien projet de formation)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Projet « Entre filles » (soutien à l’initiative et à l’autonomie)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107504" y="1196752"/>
            <a:ext cx="7776864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2-2-2: Cohésion sociale : réussite éducative, jeunesse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7778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0" y="1628800"/>
            <a:ext cx="9036496" cy="547260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Le repositionnement du centre socioculturel du Château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Sur le quartier : déménagement dans de nouveaux locaux plus grands place J Perrin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Sur ses missions : nouveau projet social 2017/2020 axé sur l’initiative, la solidarité et la participation des habitants</a:t>
            </a:r>
          </a:p>
          <a:p>
            <a:pPr lvl="1"/>
            <a:r>
              <a:rPr lang="fr-FR" sz="1500" dirty="0" smtClean="0"/>
              <a:t>	- &gt; Actions sur la parentalité, l’intergénérationnel, animations de proximité sur les espaces 	publics, fête de quartier, appui aux initiatives des collectivités et partenaires…</a:t>
            </a:r>
          </a:p>
          <a:p>
            <a:endParaRPr lang="fr-FR" sz="1600" dirty="0" smtClean="0"/>
          </a:p>
          <a:p>
            <a:endParaRPr lang="fr-FR" sz="1000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L’émergence  d’actions facilitant l’accès des habitants et leur participation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Mise en place d’une tarification sociale par la Soufflerie (QF 1 et 2)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Mise </a:t>
            </a:r>
            <a:r>
              <a:rPr lang="fr-FR" sz="1600" dirty="0"/>
              <a:t>en place d’un guichet unique des activités été 2017 sur les temps d’animation de terrain (CSC, </a:t>
            </a:r>
            <a:r>
              <a:rPr lang="fr-FR" sz="1600" dirty="0" err="1"/>
              <a:t>Arpej</a:t>
            </a:r>
            <a:r>
              <a:rPr lang="fr-FR" sz="1600" dirty="0"/>
              <a:t>, Ville).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Mise en œuvre d’une action « Savoir nager » </a:t>
            </a:r>
            <a:r>
              <a:rPr lang="fr-FR" sz="1600" dirty="0"/>
              <a:t>. 44 </a:t>
            </a:r>
            <a:r>
              <a:rPr lang="fr-FR" sz="1600" dirty="0" smtClean="0"/>
              <a:t>accueils. Deux </a:t>
            </a:r>
            <a:r>
              <a:rPr lang="fr-FR" sz="1600" dirty="0"/>
              <a:t>écoles (P. Roland et Château sud).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Fresques Ador </a:t>
            </a:r>
            <a:r>
              <a:rPr lang="fr-FR" sz="1600" dirty="0"/>
              <a:t>et </a:t>
            </a:r>
            <a:r>
              <a:rPr lang="fr-FR" sz="1600" dirty="0" err="1"/>
              <a:t>Semor</a:t>
            </a:r>
            <a:r>
              <a:rPr lang="fr-FR" sz="1600" dirty="0"/>
              <a:t> en juin 2017 avec les habitants, projet de cartographie sensible en cours etc. </a:t>
            </a:r>
          </a:p>
          <a:p>
            <a:endParaRPr lang="fr-FR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b="1" dirty="0"/>
          </a:p>
          <a:p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179512" y="1052736"/>
            <a:ext cx="8964488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2-2-3 : Cohésion </a:t>
            </a:r>
            <a:r>
              <a:rPr lang="fr-FR" sz="2400" dirty="0"/>
              <a:t>sociale </a:t>
            </a:r>
            <a:r>
              <a:rPr lang="fr-FR" sz="2400" dirty="0" smtClean="0"/>
              <a:t>: socioculturel, culturel, sport et loisirs</a:t>
            </a:r>
            <a:endParaRPr lang="fr-FR" sz="2400" dirty="0"/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8119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233264" y="1628800"/>
            <a:ext cx="8784976" cy="4896544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L’investissement de la thématique santé </a:t>
            </a:r>
            <a:r>
              <a:rPr lang="fr-FR" sz="1800" b="1" dirty="0"/>
              <a:t>: </a:t>
            </a:r>
            <a:endParaRPr lang="fr-FR" sz="1800" b="1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b="0" dirty="0" smtClean="0"/>
              <a:t>Des ateliers </a:t>
            </a:r>
            <a:r>
              <a:rPr lang="fr-FR" sz="1600" b="0" dirty="0"/>
              <a:t>participatifs Métropole/Ville/ARS sur le non recours aux droits de santé en vue d’actions expérimentales à définir et à mener sur le quartier en 2018. A permis un rapprochement avec des acteurs locaux de la santé (médecins, pédiatres, orthophonistes).</a:t>
            </a:r>
          </a:p>
          <a:p>
            <a:pPr lvl="0" hangingPunct="0">
              <a:spcBef>
                <a:spcPts val="0"/>
              </a:spcBef>
            </a:pPr>
            <a:r>
              <a:rPr lang="fr-FR" sz="1500" dirty="0" smtClean="0">
                <a:ea typeface="Microsoft YaHei" pitchFamily="2"/>
                <a:cs typeface="Mangal" pitchFamily="2"/>
              </a:rPr>
              <a:t>	</a:t>
            </a:r>
          </a:p>
          <a:p>
            <a:pPr marL="285750" lvl="0" indent="-28575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ea typeface="Times New Roman"/>
                <a:cs typeface="Times New Roman"/>
              </a:rPr>
              <a:t>Une convention de partenariat établie entre le CCAS et les mutuelles visant à lutter </a:t>
            </a:r>
            <a:r>
              <a:rPr lang="fr-FR" sz="1600" dirty="0">
                <a:ea typeface="Times New Roman"/>
                <a:cs typeface="Times New Roman"/>
              </a:rPr>
              <a:t>contre le non recours aux </a:t>
            </a:r>
            <a:r>
              <a:rPr lang="fr-FR" sz="1600" dirty="0" smtClean="0">
                <a:ea typeface="Times New Roman"/>
                <a:cs typeface="Times New Roman"/>
              </a:rPr>
              <a:t>soins (échelle ville)</a:t>
            </a:r>
          </a:p>
          <a:p>
            <a:pPr lvl="0" algn="just">
              <a:spcBef>
                <a:spcPts val="1200"/>
              </a:spcBef>
              <a:spcAft>
                <a:spcPts val="600"/>
              </a:spcAft>
            </a:pPr>
            <a:r>
              <a:rPr lang="fr-FR" sz="1400" dirty="0" smtClean="0">
                <a:ea typeface="Times New Roman"/>
                <a:cs typeface="Times New Roman"/>
              </a:rPr>
              <a:t>Accès </a:t>
            </a:r>
            <a:r>
              <a:rPr lang="fr-FR" sz="1400" dirty="0">
                <a:ea typeface="Times New Roman"/>
                <a:cs typeface="Times New Roman"/>
              </a:rPr>
              <a:t>à une complémentaire santé de qualité et durable à un prix abordable pour tous les </a:t>
            </a:r>
            <a:r>
              <a:rPr lang="fr-FR" sz="1400" dirty="0" smtClean="0">
                <a:ea typeface="Times New Roman"/>
                <a:cs typeface="Times New Roman"/>
              </a:rPr>
              <a:t>	habitants </a:t>
            </a:r>
            <a:r>
              <a:rPr lang="fr-FR" sz="1400" dirty="0">
                <a:ea typeface="Times New Roman"/>
                <a:cs typeface="Times New Roman"/>
              </a:rPr>
              <a:t>de la commune, notamment les habitants fragiles (chômeurs de longue </a:t>
            </a:r>
            <a:r>
              <a:rPr lang="fr-FR" sz="1400" dirty="0" smtClean="0">
                <a:ea typeface="Times New Roman"/>
                <a:cs typeface="Times New Roman"/>
              </a:rPr>
              <a:t>durée, personnes </a:t>
            </a:r>
            <a:r>
              <a:rPr lang="fr-FR" sz="1400" dirty="0">
                <a:ea typeface="Times New Roman"/>
                <a:cs typeface="Times New Roman"/>
              </a:rPr>
              <a:t>intérimaires, personnes âgées ayant une faible retraite, personnes handicapées, </a:t>
            </a:r>
            <a:r>
              <a:rPr lang="fr-FR" sz="1400" dirty="0" smtClean="0">
                <a:ea typeface="Times New Roman"/>
                <a:cs typeface="Times New Roman"/>
              </a:rPr>
              <a:t>familles </a:t>
            </a:r>
            <a:r>
              <a:rPr lang="fr-FR" sz="1400" dirty="0">
                <a:ea typeface="Times New Roman"/>
                <a:cs typeface="Times New Roman"/>
              </a:rPr>
              <a:t>ayant des difficultés socio-économiques et jeunes en difficulté d’insertion</a:t>
            </a:r>
            <a:r>
              <a:rPr lang="fr-FR" sz="1400" dirty="0" smtClean="0">
                <a:ea typeface="Times New Roman"/>
                <a:cs typeface="Times New Roman"/>
              </a:rPr>
              <a:t>)</a:t>
            </a:r>
            <a:endParaRPr lang="fr-FR" sz="1400" dirty="0">
              <a:ea typeface="Calibri"/>
              <a:cs typeface="Ubuntu Condensed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Le développement d’une offre sur l’apprentissage </a:t>
            </a:r>
            <a:r>
              <a:rPr lang="fr-FR" sz="1800" b="1" dirty="0"/>
              <a:t>du </a:t>
            </a:r>
            <a:r>
              <a:rPr lang="fr-FR" sz="1800" b="1" dirty="0" smtClean="0"/>
              <a:t>Français (Ateliers FLE)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Porté par le CSC Château. 63 participants en 2017. Appui de Babel et 16 bénévoles + 40% d’1 ETP au CSC.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dirty="0" smtClean="0"/>
              <a:t>[Demande de CPO en cours auprès de la préfecture].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8" name="Espace réservé du texte 2"/>
          <p:cNvSpPr txBox="1">
            <a:spLocks/>
          </p:cNvSpPr>
          <p:nvPr/>
        </p:nvSpPr>
        <p:spPr>
          <a:xfrm>
            <a:off x="107504" y="1196752"/>
            <a:ext cx="9036496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2-2-4: Cohésion sociale : santé, français/langue étrangère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1688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611560" y="1351789"/>
            <a:ext cx="8064000" cy="544942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12370" y="1700808"/>
            <a:ext cx="8640960" cy="280831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L’arrivée de la médiation sociale de proximité sur le quartier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Mission exploratoire d’Optima de mars à mai 2017. Diagnostic restitué en mai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Présence de deux médiateurs sur le quartier depuis le 14 mars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La réactivation du  partenariat Ville/Police/bailleurs en 2016/2017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1 Comité de régulation en décembre 2016 pour partager les constats sur le quartier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3 Rencontres Ville/bailleur/Police </a:t>
            </a:r>
            <a:r>
              <a:rPr lang="fr-FR" sz="1600" dirty="0" smtClean="0"/>
              <a:t>pour partager les constats avec les locataires</a:t>
            </a:r>
            <a:endParaRPr lang="fr-FR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Action intensifiées de la Police nationale : visite </a:t>
            </a:r>
            <a:r>
              <a:rPr lang="fr-FR" sz="1600" dirty="0"/>
              <a:t>mensuelle des caves, contrôles place F. Mitterrand, passages réguliers sur les espaces </a:t>
            </a:r>
            <a:r>
              <a:rPr lang="fr-FR" sz="1600" dirty="0" smtClean="0"/>
              <a:t>publics.</a:t>
            </a:r>
          </a:p>
          <a:p>
            <a:pPr lvl="0"/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332993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2-2- 5 : Cohésion sociale : la tranquillité publique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95536" y="4522106"/>
            <a:ext cx="86409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Le FIPDR  2017 en quelques chiffres </a:t>
            </a:r>
            <a:r>
              <a:rPr lang="fr-FR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FF9900"/>
                </a:solidFill>
                <a:latin typeface="Ubuntu" panose="020B0504030602030204" pitchFamily="34" charset="0"/>
              </a:rPr>
              <a:t>Mission </a:t>
            </a:r>
            <a:r>
              <a:rPr lang="fr-FR" sz="1600" dirty="0">
                <a:solidFill>
                  <a:srgbClr val="FF9900"/>
                </a:solidFill>
                <a:latin typeface="Ubuntu" panose="020B0504030602030204" pitchFamily="34" charset="0"/>
              </a:rPr>
              <a:t>d’exploration/diagnostic et présentielle par Optima : 8 000 € demandés, 6 000 € accordés (soit 24 % du montant total de l’action</a:t>
            </a:r>
            <a:r>
              <a:rPr lang="fr-FR" sz="1600" dirty="0" smtClean="0">
                <a:solidFill>
                  <a:srgbClr val="FF9900"/>
                </a:solidFill>
                <a:latin typeface="Ubuntu" panose="020B0504030602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9900"/>
                </a:solidFill>
                <a:latin typeface="Ubuntu" panose="020B0504030602030204" pitchFamily="34" charset="0"/>
              </a:rPr>
              <a:t>Actions de prévention primaire </a:t>
            </a:r>
            <a:r>
              <a:rPr lang="fr-FR" sz="1600" dirty="0" smtClean="0">
                <a:solidFill>
                  <a:srgbClr val="FF9900"/>
                </a:solidFill>
                <a:latin typeface="Ubuntu" panose="020B0504030602030204" pitchFamily="34" charset="0"/>
              </a:rPr>
              <a:t>: </a:t>
            </a:r>
            <a:r>
              <a:rPr lang="fr-FR" sz="1600" dirty="0">
                <a:solidFill>
                  <a:srgbClr val="FF9900"/>
                </a:solidFill>
                <a:latin typeface="Ubuntu" panose="020B0504030602030204" pitchFamily="34" charset="0"/>
              </a:rPr>
              <a:t>5 730 € demandés, 4 950€ accordés (- 550 € par rapport à 2016)</a:t>
            </a:r>
          </a:p>
          <a:p>
            <a:pPr lvl="0"/>
            <a:endParaRPr lang="fr-FR" sz="16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  <a:p>
            <a:pPr lvl="0"/>
            <a:r>
              <a:rPr lang="fr-FR" sz="16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Soit </a:t>
            </a:r>
            <a:r>
              <a:rPr lang="fr-FR" sz="1600" b="1" dirty="0">
                <a:solidFill>
                  <a:srgbClr val="FF9900"/>
                </a:solidFill>
                <a:latin typeface="Ubuntu" panose="020B0504030602030204" pitchFamily="34" charset="0"/>
              </a:rPr>
              <a:t>au total 10 950 € </a:t>
            </a:r>
            <a:r>
              <a:rPr lang="fr-FR" sz="1600" b="1" dirty="0" smtClean="0">
                <a:solidFill>
                  <a:srgbClr val="FF9900"/>
                </a:solidFill>
                <a:latin typeface="Ubuntu" panose="020B0504030602030204" pitchFamily="34" charset="0"/>
              </a:rPr>
              <a:t>accordés.</a:t>
            </a:r>
            <a:endParaRPr lang="fr-FR" sz="1600" b="1" dirty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508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2/ Les projets, les avancées</a:t>
            </a:r>
            <a:endParaRPr lang="fr-FR" dirty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251520" y="1214567"/>
            <a:ext cx="8712968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2-3:  Emploi/développement économique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285376" y="2276872"/>
            <a:ext cx="87126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Emploi  : quelques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actions très bien identifiées localement : job </a:t>
            </a:r>
            <a:r>
              <a:rPr lang="fr-FR" b="1" dirty="0" err="1">
                <a:solidFill>
                  <a:srgbClr val="595959"/>
                </a:solidFill>
                <a:latin typeface="Ubuntu" panose="020B0504030602030204" pitchFamily="34" charset="0"/>
              </a:rPr>
              <a:t>dating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, CJS et de nouvelles actions expérimentées (ex : Je suis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volontaire, GEIQ Propreté…) </a:t>
            </a:r>
          </a:p>
          <a:p>
            <a:pPr lvl="0"/>
            <a:endParaRPr lang="fr-FR" b="1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lvl="0"/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Développement économique : ZAC+ MIN pourrait offrir des possibilités de renforcer l’attractivité et l’emploi et de redynamiser les flux d’usagers sur le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quartier (services publics  enfance jeunesse…)</a:t>
            </a:r>
          </a:p>
          <a:p>
            <a:pPr lvl="0"/>
            <a:endParaRPr lang="fr-FR" b="1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algn="just"/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lvl="0"/>
            <a:endParaRPr lang="fr-FR" b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0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 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251520" y="2317675"/>
            <a:ext cx="8784976" cy="3199558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Démarche d’appropriation et d’implication des habitants et acteurs du quartier en cours et à poursuivre sur le Projet de renouvellement urbain (ZAC)</a:t>
            </a:r>
          </a:p>
          <a:p>
            <a:pPr marL="342900" indent="-342900" algn="just">
              <a:buFontTx/>
              <a:buChar char="-"/>
            </a:pPr>
            <a:endParaRPr lang="fr-FR" sz="1800" dirty="0" smtClean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Qualité </a:t>
            </a:r>
            <a:r>
              <a:rPr lang="fr-FR" sz="1800" b="1" dirty="0"/>
              <a:t>de traitement </a:t>
            </a:r>
            <a:r>
              <a:rPr lang="fr-FR" sz="1800" b="1" dirty="0" smtClean="0"/>
              <a:t>des </a:t>
            </a:r>
            <a:r>
              <a:rPr lang="fr-FR" sz="1800" b="1" dirty="0"/>
              <a:t>espaces publics </a:t>
            </a:r>
            <a:r>
              <a:rPr lang="fr-FR" sz="1800" b="1" dirty="0" smtClean="0"/>
              <a:t>variable</a:t>
            </a:r>
            <a:r>
              <a:rPr lang="fr-FR" sz="1800" b="1" dirty="0"/>
              <a:t>, celle des logements parfois </a:t>
            </a:r>
            <a:r>
              <a:rPr lang="fr-FR" sz="1800" b="1" dirty="0" smtClean="0"/>
              <a:t>inadaptée </a:t>
            </a:r>
            <a:r>
              <a:rPr lang="fr-FR" sz="1800" b="1" dirty="0"/>
              <a:t>aux </a:t>
            </a:r>
            <a:r>
              <a:rPr lang="fr-FR" sz="1800" b="1" dirty="0" smtClean="0"/>
              <a:t>besoins</a:t>
            </a:r>
          </a:p>
          <a:p>
            <a:pPr algn="just"/>
            <a:endParaRPr lang="fr-FR" sz="18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Actions d’embellissement et d’animations immédiates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Traitement des dysfonctionnements sur les espaces collectifs / diagnostics en marchant</a:t>
            </a:r>
          </a:p>
          <a:p>
            <a:pPr marL="342900" indent="-342900" algn="just">
              <a:buFontTx/>
              <a:buChar char="-"/>
            </a:pPr>
            <a:endParaRPr lang="fr-FR" sz="1800" dirty="0" smtClean="0"/>
          </a:p>
          <a:p>
            <a:pPr marL="285750" indent="-285750">
              <a:buFontTx/>
              <a:buChar char="-"/>
            </a:pPr>
            <a:endParaRPr lang="fr-FR" sz="1800" b="1" dirty="0"/>
          </a:p>
          <a:p>
            <a:endParaRPr lang="fr-FR" sz="1600" dirty="0" smtClean="0"/>
          </a:p>
          <a:p>
            <a:pPr marL="342900" indent="-342900">
              <a:buFontTx/>
              <a:buChar char="-"/>
            </a:pPr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7111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3-1-1: Renouvellement urbain / Cadre de vie</a:t>
            </a:r>
            <a:endParaRPr lang="fr-FR" sz="2400" dirty="0"/>
          </a:p>
        </p:txBody>
      </p:sp>
      <p:sp>
        <p:nvSpPr>
          <p:cNvPr id="11" name="Rectangle 10"/>
          <p:cNvSpPr/>
          <p:nvPr/>
        </p:nvSpPr>
        <p:spPr>
          <a:xfrm>
            <a:off x="179512" y="1579677"/>
            <a:ext cx="3250841" cy="720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Constats/Points de vigilance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42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03176" y="1628800"/>
            <a:ext cx="1738673" cy="5760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Propositions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 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147056" y="2042659"/>
            <a:ext cx="8996944" cy="4915073"/>
          </a:xfrm>
        </p:spPr>
        <p:txBody>
          <a:bodyPr/>
          <a:lstStyle/>
          <a:p>
            <a:pPr lvl="0" fontAlgn="ctr"/>
            <a:r>
              <a:rPr lang="fr-FR" sz="1800" b="1" dirty="0" smtClean="0"/>
              <a:t>A court terme </a:t>
            </a:r>
            <a:r>
              <a:rPr lang="fr-FR" sz="1800" dirty="0" smtClean="0"/>
              <a:t>: </a:t>
            </a:r>
          </a:p>
          <a:p>
            <a:pPr marL="285750" lvl="0" indent="-285750" fontAlgn="ctr">
              <a:buFont typeface="Wingdings" panose="05000000000000000000" pitchFamily="2" charset="2"/>
              <a:buChar char="q"/>
            </a:pPr>
            <a:r>
              <a:rPr lang="fr-FR" sz="1800" b="1" dirty="0" smtClean="0"/>
              <a:t>Augmenter </a:t>
            </a:r>
            <a:r>
              <a:rPr lang="fr-FR" sz="1800" b="1" dirty="0"/>
              <a:t>les efforts de gestion quotidienne des espaces </a:t>
            </a:r>
            <a:r>
              <a:rPr lang="fr-FR" sz="1800" b="1" dirty="0" smtClean="0"/>
              <a:t>publics et communs (bailleurs) </a:t>
            </a:r>
            <a:r>
              <a:rPr lang="fr-FR" sz="1800" b="1" dirty="0"/>
              <a:t>en associant les habitants (prévention des dégradations</a:t>
            </a:r>
            <a:r>
              <a:rPr lang="fr-FR" sz="1800" b="1" dirty="0" smtClean="0"/>
              <a:t>) </a:t>
            </a:r>
            <a:r>
              <a:rPr lang="fr-FR" sz="1800" dirty="0" smtClean="0"/>
              <a:t>-&gt; </a:t>
            </a:r>
            <a:r>
              <a:rPr lang="fr-FR" sz="1800" b="1" dirty="0" smtClean="0"/>
              <a:t>GUSP</a:t>
            </a:r>
          </a:p>
          <a:p>
            <a:pPr lvl="0" fontAlgn="ctr"/>
            <a:r>
              <a:rPr lang="fr-FR" sz="1600" dirty="0" smtClean="0"/>
              <a:t>Mettre en place des temps d’appropriation de la GUSP pour </a:t>
            </a:r>
            <a:r>
              <a:rPr lang="fr-FR" sz="1600" dirty="0"/>
              <a:t>renforcer  la </a:t>
            </a:r>
            <a:r>
              <a:rPr lang="fr-FR" sz="1600" dirty="0" smtClean="0"/>
              <a:t>cohérence entre les interventions des partenaires et la cohésion entre les agents </a:t>
            </a:r>
            <a:r>
              <a:rPr lang="fr-FR" sz="1600" dirty="0"/>
              <a:t>de </a:t>
            </a:r>
            <a:r>
              <a:rPr lang="fr-FR" sz="1600" dirty="0" smtClean="0"/>
              <a:t>terrain</a:t>
            </a:r>
            <a:r>
              <a:rPr lang="fr-FR" sz="1600" dirty="0"/>
              <a:t> </a:t>
            </a:r>
            <a:endParaRPr lang="fr-FR" sz="1600" dirty="0" smtClean="0"/>
          </a:p>
          <a:p>
            <a:pPr lvl="0" fontAlgn="ctr"/>
            <a:r>
              <a:rPr lang="fr-FR" sz="1600" dirty="0" smtClean="0"/>
              <a:t>-&gt; 2 sessions de formations de deux jours en oct./nov. par Nantes métropole (villes et bailleurs)</a:t>
            </a:r>
            <a:endParaRPr lang="fr-FR" sz="1600" dirty="0"/>
          </a:p>
          <a:p>
            <a:pPr marL="342900" indent="-342900" algn="just">
              <a:buFontTx/>
              <a:buChar char="-"/>
            </a:pPr>
            <a:endParaRPr lang="fr-FR" sz="12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Amplifier </a:t>
            </a:r>
            <a:r>
              <a:rPr lang="fr-FR" sz="1800" b="1" dirty="0"/>
              <a:t>les projets d'embellissement du cadre de vie (espaces verts, projets culturels </a:t>
            </a:r>
            <a:r>
              <a:rPr lang="fr-FR" sz="1800" b="1" dirty="0" smtClean="0"/>
              <a:t>sur l’espace public,..) </a:t>
            </a:r>
            <a:r>
              <a:rPr lang="fr-FR" sz="1800" b="1" dirty="0"/>
              <a:t>et de sensibilisation au développement durable avec les </a:t>
            </a:r>
            <a:r>
              <a:rPr lang="fr-FR" sz="1800" b="1" dirty="0" smtClean="0"/>
              <a:t>habitants.</a:t>
            </a:r>
          </a:p>
          <a:p>
            <a:pPr algn="just"/>
            <a:endParaRPr lang="fr-FR" sz="1800" dirty="0"/>
          </a:p>
          <a:p>
            <a:pPr algn="just"/>
            <a:r>
              <a:rPr lang="fr-FR" sz="1800" b="1" dirty="0" smtClean="0"/>
              <a:t>A plus long terme </a:t>
            </a:r>
            <a:r>
              <a:rPr lang="fr-FR" sz="1800" dirty="0" smtClean="0"/>
              <a:t>: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Développer </a:t>
            </a:r>
            <a:r>
              <a:rPr lang="fr-FR" sz="1800" b="1" dirty="0"/>
              <a:t>l'implication des habitants dans le projet de ZAC pour leur donner des perspectives d'amélioration de leur quartier et leur permettre d’y </a:t>
            </a:r>
            <a:r>
              <a:rPr lang="fr-FR" sz="1800" b="1" dirty="0" smtClean="0"/>
              <a:t>contribuer.</a:t>
            </a:r>
            <a:endParaRPr lang="fr-FR" sz="1800" b="1" dirty="0"/>
          </a:p>
          <a:p>
            <a:pPr marL="342900" indent="-342900" algn="just">
              <a:buFontTx/>
              <a:buChar char="-"/>
            </a:pPr>
            <a:endParaRPr lang="fr-FR" sz="1800" dirty="0"/>
          </a:p>
          <a:p>
            <a:pPr marL="285750" indent="-285750">
              <a:buFontTx/>
              <a:buChar char="-"/>
            </a:pPr>
            <a:endParaRPr lang="fr-FR" sz="1800" b="1" dirty="0"/>
          </a:p>
          <a:p>
            <a:endParaRPr lang="fr-FR" sz="1600" dirty="0" smtClean="0"/>
          </a:p>
          <a:p>
            <a:pPr marL="342900" indent="-342900">
              <a:buFontTx/>
              <a:buChar char="-"/>
            </a:pPr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7111" y="1196752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3-1-2: Renouvellement urbain / Cadre de vie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05873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9470" y="1658447"/>
            <a:ext cx="3250841" cy="720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Constats/Points de vigilance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 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467544" y="2276872"/>
            <a:ext cx="8354407" cy="4032448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/>
              <a:t>De nombreuses offres </a:t>
            </a:r>
            <a:r>
              <a:rPr lang="fr-FR" sz="1800" b="1" dirty="0" smtClean="0"/>
              <a:t>facilitantes… mais un manque de visibilité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800" dirty="0" smtClean="0"/>
              <a:t>Notamment sur l’offre hors temps scolaire </a:t>
            </a:r>
          </a:p>
          <a:p>
            <a:pPr algn="just"/>
            <a:endParaRPr lang="fr-FR" sz="18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Une accentuation des situations éducatives complexes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800" dirty="0" smtClean="0"/>
              <a:t>Par exemple sur le PRE : augmentation </a:t>
            </a:r>
            <a:r>
              <a:rPr lang="fr-FR" sz="1800" dirty="0"/>
              <a:t>des situations </a:t>
            </a:r>
            <a:r>
              <a:rPr lang="fr-FR" sz="1800" dirty="0" smtClean="0"/>
              <a:t>complexes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800" dirty="0" smtClean="0"/>
              <a:t>Présence de </a:t>
            </a:r>
            <a:r>
              <a:rPr lang="fr-FR" sz="1800" dirty="0"/>
              <a:t>jeunes enfants </a:t>
            </a:r>
            <a:r>
              <a:rPr lang="fr-FR" sz="1800" dirty="0" smtClean="0"/>
              <a:t>seuls sur </a:t>
            </a:r>
            <a:r>
              <a:rPr lang="fr-FR" sz="1800" dirty="0"/>
              <a:t>l’espace </a:t>
            </a:r>
            <a:r>
              <a:rPr lang="fr-FR" sz="1800" dirty="0" smtClean="0"/>
              <a:t>public, pouvant nécessiter un accompagnement social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b="1" dirty="0" smtClean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Des </a:t>
            </a:r>
            <a:r>
              <a:rPr lang="fr-FR" sz="1800" b="1" dirty="0"/>
              <a:t>difficultés scolaires, un climat social tendu, plus ou moins </a:t>
            </a:r>
            <a:r>
              <a:rPr lang="fr-FR" sz="1800" b="1" dirty="0" smtClean="0"/>
              <a:t>épisodiquement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800" b="1" dirty="0" smtClean="0"/>
          </a:p>
          <a:p>
            <a:endParaRPr lang="fr-FR" sz="1800" b="1" dirty="0"/>
          </a:p>
          <a:p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521430" y="1250571"/>
            <a:ext cx="8064000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3-2-1 : Cohésion sociale : réussite éducative, scolarité…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02257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 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467544" y="2636912"/>
            <a:ext cx="8354407" cy="3744416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Renforcer </a:t>
            </a:r>
            <a:r>
              <a:rPr lang="fr-FR" sz="1800" b="1" dirty="0"/>
              <a:t>les moyens scolaires, l'attractivité des écoles du primaire et les liens avec le collège et le lycée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/>
              <a:t>Favoriser l'accès des enfants aux accueils périscolaires en mobilisant les parents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/>
              <a:t>Faciliter l'accès à la culture et aux loisirs et réduire les inégalités en proposant une offre renforcée et adaptée, impliquant les habitants, et en faisant connaître autrement l'action des services présents sur le </a:t>
            </a:r>
            <a:r>
              <a:rPr lang="fr-FR" sz="1800" b="1" dirty="0" smtClean="0"/>
              <a:t>quartier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/>
              <a:t>Accès au droit : présence sur le quartier d’un adulte relais au CSC sur de la médiation accès au droit/Education. Bilan à effectuer.</a:t>
            </a:r>
          </a:p>
          <a:p>
            <a:endParaRPr lang="fr-FR" sz="1800" b="1" dirty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545093" y="2132856"/>
            <a:ext cx="1738673" cy="5760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Propositions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12" name="Espace réservé du texte 2"/>
          <p:cNvSpPr txBox="1">
            <a:spLocks noGrp="1"/>
          </p:cNvSpPr>
          <p:nvPr>
            <p:ph type="body" sz="half" idx="2"/>
          </p:nvPr>
        </p:nvSpPr>
        <p:spPr>
          <a:xfrm>
            <a:off x="541712" y="1374144"/>
            <a:ext cx="8494784" cy="8307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3-2-2 : Cohésion sociale : réussite éducative, culture, loisirs, accès au droit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6189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3528" y="1124744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3-2 -3:  Cohésion sociale : tranquillité </a:t>
            </a:r>
            <a:r>
              <a:rPr lang="fr-FR" sz="2400" dirty="0"/>
              <a:t>publique</a:t>
            </a:r>
          </a:p>
          <a:p>
            <a:endParaRPr lang="fr-FR" sz="2400" dirty="0" smtClean="0"/>
          </a:p>
          <a:p>
            <a:endParaRPr lang="fr-FR" sz="2400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179512" y="2564905"/>
            <a:ext cx="8784976" cy="3600399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/>
              <a:t>Renforcement de la présence sur l’espace public (mission expérimentales médiateurs, </a:t>
            </a:r>
            <a:r>
              <a:rPr lang="fr-FR" sz="1800" b="1" dirty="0" smtClean="0"/>
              <a:t>police)</a:t>
            </a:r>
          </a:p>
          <a:p>
            <a:pPr algn="just"/>
            <a:endParaRPr lang="fr-FR" sz="1800" dirty="0" smtClean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Partage </a:t>
            </a:r>
            <a:r>
              <a:rPr lang="fr-FR" sz="1800" b="1" dirty="0"/>
              <a:t>du volet répression avec la Police, les bailleurs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Trafic </a:t>
            </a:r>
            <a:r>
              <a:rPr lang="fr-FR" sz="1800" b="1" dirty="0"/>
              <a:t>de stupéfiants visible et récurrent, actes de vandalisme, vitesse excessive et comportements déviants d’automobilistes (rodéos), agressions verbales, </a:t>
            </a:r>
            <a:r>
              <a:rPr lang="fr-FR" sz="1800" b="1" dirty="0" smtClean="0"/>
              <a:t>…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b="1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/>
              <a:t>Sentiment d’insécurité exprimé par des habitants, des services (incivilités)</a:t>
            </a:r>
          </a:p>
          <a:p>
            <a:pPr algn="just"/>
            <a:endParaRPr lang="fr-FR" sz="1800" b="1" dirty="0" smtClean="0"/>
          </a:p>
          <a:p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53953" y="2021565"/>
            <a:ext cx="1314266" cy="594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Constats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528" y="3861048"/>
            <a:ext cx="2313993" cy="594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Points de vigilance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504" y="1583702"/>
            <a:ext cx="9036496" cy="594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dirty="0" smtClean="0">
                <a:solidFill>
                  <a:srgbClr val="FF0000"/>
                </a:solidFill>
                <a:latin typeface="Ubuntu" panose="020B0504030602030204" pitchFamily="34" charset="0"/>
              </a:rPr>
              <a:t>Contexte </a:t>
            </a:r>
            <a:r>
              <a:rPr lang="fr-FR" sz="1700" b="1" dirty="0">
                <a:solidFill>
                  <a:srgbClr val="FF0000"/>
                </a:solidFill>
                <a:latin typeface="Ubuntu" panose="020B0504030602030204" pitchFamily="34" charset="0"/>
              </a:rPr>
              <a:t>:  à l’échelle de la </a:t>
            </a:r>
            <a:r>
              <a:rPr lang="fr-FR" sz="1700" b="1" dirty="0" smtClean="0">
                <a:solidFill>
                  <a:srgbClr val="FF0000"/>
                </a:solidFill>
                <a:latin typeface="Ubuntu" panose="020B0504030602030204" pitchFamily="34" charset="0"/>
              </a:rPr>
              <a:t>ville, refonte en cours de la politique de tranquillité publique</a:t>
            </a:r>
          </a:p>
        </p:txBody>
      </p:sp>
    </p:spTree>
    <p:extLst>
      <p:ext uri="{BB962C8B-B14F-4D97-AF65-F5344CB8AC3E}">
        <p14:creationId xmlns:p14="http://schemas.microsoft.com/office/powerpoint/2010/main" val="3902257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9" name="Espace réservé du texte 2"/>
          <p:cNvSpPr txBox="1">
            <a:spLocks/>
          </p:cNvSpPr>
          <p:nvPr/>
        </p:nvSpPr>
        <p:spPr>
          <a:xfrm>
            <a:off x="323528" y="1124744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3-2 -4 : Cohésion sociale : tranquillité </a:t>
            </a:r>
            <a:r>
              <a:rPr lang="fr-FR" sz="2400" dirty="0"/>
              <a:t>publique</a:t>
            </a:r>
          </a:p>
          <a:p>
            <a:endParaRPr lang="fr-FR" sz="2400" dirty="0" smtClean="0"/>
          </a:p>
          <a:p>
            <a:endParaRPr lang="fr-FR" sz="2400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455914" y="2780928"/>
            <a:ext cx="8354407" cy="2376264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Améliorer </a:t>
            </a:r>
            <a:r>
              <a:rPr lang="fr-FR" sz="1800" b="1" dirty="0"/>
              <a:t>la visibilité de l'action de la Ville en matière de tranquillité publique sur le </a:t>
            </a:r>
            <a:r>
              <a:rPr lang="fr-FR" sz="1800" b="1" dirty="0" smtClean="0"/>
              <a:t>quartier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Intensifier les actions de la prévention de la délinquance avec de nouvelles formes de médiation sociale et de sécurisation de l'espace public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800" b="1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sz="1800" b="1" dirty="0" smtClean="0"/>
              <a:t>Renforcer </a:t>
            </a:r>
            <a:r>
              <a:rPr lang="fr-FR" sz="1800" b="1" dirty="0"/>
              <a:t>les liens et les partenariats avec la Police - la Justice - l'Etat</a:t>
            </a:r>
          </a:p>
          <a:p>
            <a:pPr marL="285750" indent="-285750">
              <a:buFontTx/>
              <a:buChar char="-"/>
            </a:pPr>
            <a:endParaRPr lang="fr-FR" sz="1800" b="1" dirty="0"/>
          </a:p>
          <a:p>
            <a:endParaRPr lang="fr-FR" sz="1600" dirty="0" smtClean="0"/>
          </a:p>
          <a:p>
            <a:pPr marL="342900" indent="-342900">
              <a:buFontTx/>
              <a:buChar char="-"/>
            </a:pPr>
            <a:endParaRPr lang="fr-FR" sz="1800" dirty="0" smtClean="0"/>
          </a:p>
          <a:p>
            <a:pPr marL="1943100" lvl="3" indent="-342900">
              <a:buFontTx/>
              <a:buChar char="-"/>
            </a:pPr>
            <a:endParaRPr lang="fr-FR" sz="1400" dirty="0" smtClean="0"/>
          </a:p>
          <a:p>
            <a:endParaRPr lang="fr-FR" sz="10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21429" y="2064499"/>
            <a:ext cx="1738673" cy="5760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Propositions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504" y="1583702"/>
            <a:ext cx="9036496" cy="594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700" b="1" dirty="0" smtClean="0">
              <a:solidFill>
                <a:srgbClr val="FF000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05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98210" y="1732044"/>
            <a:ext cx="3250841" cy="485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700" b="1" u="sng" dirty="0">
                <a:solidFill>
                  <a:srgbClr val="F79646"/>
                </a:solidFill>
                <a:latin typeface="Ubuntu" panose="020B0504030602030204" pitchFamily="34" charset="0"/>
              </a:rPr>
              <a:t>Points de vigilance </a:t>
            </a:r>
            <a:r>
              <a:rPr lang="fr-FR" sz="1700" b="1" u="sng" dirty="0" smtClean="0">
                <a:solidFill>
                  <a:srgbClr val="F79646"/>
                </a:solidFill>
                <a:latin typeface="Ubuntu" panose="020B0504030602030204" pitchFamily="34" charset="0"/>
              </a:rPr>
              <a:t>:</a:t>
            </a:r>
            <a:endParaRPr lang="fr-FR" sz="1700" b="1" u="sng" dirty="0">
              <a:solidFill>
                <a:srgbClr val="F79646"/>
              </a:solidFill>
              <a:latin typeface="Ubuntu" panose="020B0504030602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467543" y="1052736"/>
            <a:ext cx="8354407" cy="5184576"/>
          </a:xfrm>
        </p:spPr>
        <p:txBody>
          <a:bodyPr/>
          <a:lstStyle/>
          <a:p>
            <a:endParaRPr lang="fr-FR" sz="1000" b="1" dirty="0" smtClean="0">
              <a:solidFill>
                <a:srgbClr val="FF9900"/>
              </a:solidFill>
            </a:endParaRPr>
          </a:p>
          <a:p>
            <a:r>
              <a:rPr lang="fr-FR" sz="1800" b="1" dirty="0" smtClean="0"/>
              <a:t> </a:t>
            </a:r>
          </a:p>
          <a:p>
            <a:pPr marL="285750" indent="-285750">
              <a:buFontTx/>
              <a:buChar char="-"/>
            </a:pPr>
            <a:endParaRPr lang="fr-FR" sz="1800" b="1" dirty="0" smtClean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324715" y="1196752"/>
            <a:ext cx="8930471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3- 3-1 </a:t>
            </a:r>
            <a:r>
              <a:rPr lang="fr-FR" sz="2400" dirty="0"/>
              <a:t>: Cohésion sociale </a:t>
            </a:r>
            <a:r>
              <a:rPr lang="fr-FR" sz="2400" dirty="0" smtClean="0"/>
              <a:t>et fragilités socio-économiques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324715" y="220486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Une augmentation des personnes en situation de fragilité, un taux de pauvreté qui atteint 17% des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ménages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Les difficultés liées à l’emploi qui se concentrent principalement chez les + de 50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ans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b="1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Affaiblissement progressif du tissu économique (commerçants et professions libérales)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Les habitants recourent moins qu’ailleurs aux soins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spécialisés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Problématiques éducatives et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parentales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Question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de l’autonomie et du maintien à domicile des personnes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âgées.</a:t>
            </a: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374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10" name="Espace réservé du contenu 4"/>
          <p:cNvSpPr>
            <a:spLocks noGrp="1"/>
          </p:cNvSpPr>
          <p:nvPr>
            <p:ph sz="half" idx="14"/>
          </p:nvPr>
        </p:nvSpPr>
        <p:spPr>
          <a:xfrm>
            <a:off x="467543" y="1052736"/>
            <a:ext cx="8354407" cy="5184576"/>
          </a:xfrm>
        </p:spPr>
        <p:txBody>
          <a:bodyPr/>
          <a:lstStyle/>
          <a:p>
            <a:endParaRPr lang="fr-FR" sz="1000" b="1" dirty="0" smtClean="0">
              <a:solidFill>
                <a:srgbClr val="FF990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800" b="1" dirty="0" smtClean="0"/>
              <a:t> </a:t>
            </a:r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251520" y="1214567"/>
            <a:ext cx="889248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3-3-2 </a:t>
            </a:r>
            <a:r>
              <a:rPr lang="fr-FR" sz="2400" dirty="0"/>
              <a:t>: </a:t>
            </a:r>
            <a:r>
              <a:rPr lang="fr-FR" sz="2400" dirty="0" smtClean="0"/>
              <a:t>Cohésion sociale et fragilités socio-économiques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179512" y="2027918"/>
            <a:ext cx="8856984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Emploi : être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présent dans les démarches emploi liées au MIN,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travailler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l'attractivité et l'ancrage de l'emploi sur le quartier </a:t>
            </a:r>
            <a:endParaRPr lang="fr-FR" b="1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FR" sz="1400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Revitaliser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l'économie de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proximité, développer la mise en réseau avec les acteurs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de l’emploi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et faciliter le rapprochement avec les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demandeurs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du quartier (diagnostic économique pôle NM)</a:t>
            </a:r>
          </a:p>
          <a:p>
            <a:pPr algn="just"/>
            <a:endParaRPr lang="fr-FR" sz="1400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Isolement : accentuer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l’aller vers et l’accompagnement avec l’appui du CSC, des associations du quartier, des bailleurs pour lutter contre l'isolement des publics fragilisés (parents, personnes âgées, jeunes, hommes de 50 à 60 ans, ...) </a:t>
            </a:r>
            <a:endParaRPr lang="fr-FR" b="1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algn="just"/>
            <a:endParaRPr lang="fr-FR" sz="1400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Non recours : augmenter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le recours aux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droits et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aux services (santé,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aides sociales…)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grâce une offre adaptée, attractive,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accompagnée</a:t>
            </a:r>
          </a:p>
          <a:p>
            <a:pPr algn="just"/>
            <a:endParaRPr lang="fr-FR" sz="1400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Parentalité : offrir </a:t>
            </a: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aux parents des solutions adaptées à leurs attentes et à leurs difficultés pour mieux les accompagner dans leur rôle d’acteurs responsables dans l’éducation de leurs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enfants.</a:t>
            </a: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lvl="1" fontAlgn="ctr"/>
            <a:endParaRPr lang="fr-FR" sz="1700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1158" y="1628800"/>
            <a:ext cx="1738673" cy="4508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Propositions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988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9554" y="5066035"/>
            <a:ext cx="3250841" cy="485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700" b="1" u="sng" dirty="0">
                <a:solidFill>
                  <a:srgbClr val="F79646"/>
                </a:solidFill>
                <a:latin typeface="Ubuntu" panose="020B0504030602030204" pitchFamily="34" charset="0"/>
              </a:rPr>
              <a:t>Points de vigilance </a:t>
            </a:r>
            <a:r>
              <a:rPr lang="fr-FR" sz="1700" b="1" u="sng" dirty="0" smtClean="0">
                <a:solidFill>
                  <a:srgbClr val="F79646"/>
                </a:solidFill>
                <a:latin typeface="Ubuntu" panose="020B0504030602030204" pitchFamily="34" charset="0"/>
              </a:rPr>
              <a:t>:</a:t>
            </a:r>
            <a:endParaRPr lang="fr-FR" sz="1700" b="1" u="sng" dirty="0">
              <a:solidFill>
                <a:srgbClr val="F79646"/>
              </a:solidFill>
              <a:latin typeface="Ubuntu" panose="020B050403060203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251520" y="1214567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3-4-1 : Concertation, participation citoyenne</a:t>
            </a:r>
            <a:endParaRPr lang="fr-FR" sz="2400" dirty="0"/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251520" y="5661248"/>
            <a:ext cx="8749372" cy="6289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595959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595959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800" b="1" dirty="0" smtClean="0"/>
              <a:t>L’essoufflement du conseil citoyen :  demande de renforcement des membres</a:t>
            </a:r>
            <a:r>
              <a:rPr lang="fr-FR" sz="1400" b="1" dirty="0"/>
              <a:t> </a:t>
            </a:r>
            <a:endParaRPr lang="fr-FR" sz="14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363476" y="1727717"/>
            <a:ext cx="1386409" cy="629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u="sng" dirty="0" smtClean="0">
                <a:solidFill>
                  <a:srgbClr val="FF9900"/>
                </a:solidFill>
                <a:latin typeface="Ubuntu" panose="020B0504030602030204" pitchFamily="34" charset="0"/>
              </a:rPr>
              <a:t>Constats :</a:t>
            </a:r>
            <a:endParaRPr lang="fr-FR" sz="1700" b="1" dirty="0" smtClean="0">
              <a:solidFill>
                <a:srgbClr val="FF9900"/>
              </a:solidFill>
              <a:latin typeface="Ubuntu" panose="020B05040306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991" y="2357601"/>
            <a:ext cx="8633901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Depuis fin 2014, de nombreuses concertations réalisées sur le quartier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:</a:t>
            </a:r>
          </a:p>
          <a:p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 </a:t>
            </a:r>
            <a:endParaRPr lang="fr-FR" b="1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Concertation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globale du contrat de ville, </a:t>
            </a:r>
            <a:endParaRPr lang="fr-FR" sz="1600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Concertation ZAC Rezé-Château,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Concertation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en continu (GUSP), </a:t>
            </a:r>
            <a:endParaRPr lang="fr-FR" sz="1600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Concertations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thématiques ou de projets, </a:t>
            </a:r>
            <a:endParaRPr lang="fr-FR" sz="1600" dirty="0" smtClean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595959"/>
                </a:solidFill>
                <a:latin typeface="Ubuntu" panose="020B0504030602030204" pitchFamily="34" charset="0"/>
              </a:rPr>
              <a:t>Concertations </a:t>
            </a:r>
            <a:r>
              <a:rPr lang="fr-FR" sz="1600" dirty="0">
                <a:solidFill>
                  <a:srgbClr val="595959"/>
                </a:solidFill>
                <a:latin typeface="Ubuntu" panose="020B0504030602030204" pitchFamily="34" charset="0"/>
              </a:rPr>
              <a:t>de droit commun …</a:t>
            </a:r>
          </a:p>
          <a:p>
            <a:endParaRPr lang="fr-FR" dirty="0">
              <a:solidFill>
                <a:srgbClr val="595959"/>
              </a:solidFill>
              <a:latin typeface="Ubuntu" panose="020B0504030602030204" pitchFamily="34" charset="0"/>
            </a:endParaRPr>
          </a:p>
          <a:p>
            <a:r>
              <a:rPr lang="fr-FR" b="1" dirty="0">
                <a:solidFill>
                  <a:srgbClr val="595959"/>
                </a:solidFill>
                <a:latin typeface="Ubuntu" panose="020B0504030602030204" pitchFamily="34" charset="0"/>
              </a:rPr>
              <a:t>= Un dispositif d’une grande ampleur, qui a beaucoup mobilisé les </a:t>
            </a:r>
            <a:r>
              <a:rPr lang="fr-FR" b="1" dirty="0" smtClean="0">
                <a:solidFill>
                  <a:srgbClr val="595959"/>
                </a:solidFill>
                <a:latin typeface="Ubuntu" panose="020B0504030602030204" pitchFamily="34" charset="0"/>
              </a:rPr>
              <a:t>habitants notamment le conseil citoyen</a:t>
            </a:r>
            <a:r>
              <a:rPr lang="fr-FR" dirty="0" smtClean="0">
                <a:solidFill>
                  <a:srgbClr val="595959"/>
                </a:solidFill>
                <a:latin typeface="Ubuntu" panose="020B0504030602030204" pitchFamily="34" charset="0"/>
              </a:rPr>
              <a:t>.</a:t>
            </a:r>
            <a:endParaRPr lang="fr-FR" dirty="0">
              <a:solidFill>
                <a:srgbClr val="595959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22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165305"/>
            <a:ext cx="2880512" cy="637490"/>
          </a:xfrm>
        </p:spPr>
        <p:txBody>
          <a:bodyPr/>
          <a:lstStyle/>
          <a:p>
            <a:r>
              <a:rPr lang="fr-FR" dirty="0"/>
              <a:t>Direction des Solidarités – Logement et politique de la </a:t>
            </a:r>
            <a:r>
              <a:rPr lang="fr-FR" dirty="0" smtClean="0"/>
              <a:t>ville</a:t>
            </a: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7951" y="1250571"/>
            <a:ext cx="806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rgbClr val="002060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35902" y="188640"/>
            <a:ext cx="8386049" cy="792088"/>
          </a:xfrm>
        </p:spPr>
        <p:txBody>
          <a:bodyPr>
            <a:noAutofit/>
          </a:bodyPr>
          <a:lstStyle/>
          <a:p>
            <a:r>
              <a:rPr lang="fr-FR" dirty="0" smtClean="0"/>
              <a:t>3/ Les points de vigilance/propositions</a:t>
            </a:r>
            <a:endParaRPr lang="fr-FR" dirty="0"/>
          </a:p>
        </p:txBody>
      </p:sp>
      <p:sp>
        <p:nvSpPr>
          <p:cNvPr id="11" name="Espace réservé du texte 2"/>
          <p:cNvSpPr txBox="1">
            <a:spLocks/>
          </p:cNvSpPr>
          <p:nvPr/>
        </p:nvSpPr>
        <p:spPr>
          <a:xfrm>
            <a:off x="251520" y="1214567"/>
            <a:ext cx="8064000" cy="432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rgbClr val="002060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fr-FR"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3-4-2 : Concertation, participation citoyenne</a:t>
            </a:r>
            <a:endParaRPr lang="fr-FR" sz="2400" dirty="0"/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283568" y="2285592"/>
            <a:ext cx="8640960" cy="43117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595959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lang="fr-FR" sz="24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595959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 smtClean="0"/>
              <a:t>Accompagner la demande de renforcement du Conseil citoyen en lien avec les bailleurs sociaux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18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 smtClean="0"/>
              <a:t>Continuer à partager </a:t>
            </a:r>
            <a:r>
              <a:rPr lang="fr-FR" sz="1800" b="1" dirty="0"/>
              <a:t>l’ensemble des constats et du </a:t>
            </a:r>
            <a:r>
              <a:rPr lang="fr-FR" sz="1800" b="1" dirty="0" smtClean="0"/>
              <a:t>« plan d’actions » de la priorité Château avec </a:t>
            </a:r>
            <a:r>
              <a:rPr lang="fr-FR" sz="1800" b="1" dirty="0"/>
              <a:t>les membres du conseil </a:t>
            </a:r>
            <a:r>
              <a:rPr lang="fr-FR" sz="1800" b="1" dirty="0" smtClean="0"/>
              <a:t>citoyen. Recueillir </a:t>
            </a:r>
            <a:r>
              <a:rPr lang="fr-FR" sz="1800" b="1" dirty="0"/>
              <a:t>leurs avis / propositions </a:t>
            </a:r>
            <a:r>
              <a:rPr lang="fr-FR" sz="1800" b="1" dirty="0" smtClean="0"/>
              <a:t>complémentaires : octobre 2017.</a:t>
            </a:r>
          </a:p>
          <a:p>
            <a:endParaRPr lang="fr-FR" sz="18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/>
              <a:t>Concevoir avec eux la communication vers les habitants du quartier, dans l’idée de faciliter le recours des habitants aux services concernés par les 4 </a:t>
            </a:r>
            <a:r>
              <a:rPr lang="fr-FR" sz="1800" b="1" dirty="0" smtClean="0"/>
              <a:t>grands thèmes </a:t>
            </a:r>
            <a:r>
              <a:rPr lang="fr-FR" sz="1800" b="1" dirty="0"/>
              <a:t>de constats </a:t>
            </a:r>
            <a:r>
              <a:rPr lang="fr-FR" sz="1800" b="1" dirty="0" smtClean="0"/>
              <a:t>et les piliers du contrat de ville : décembre 2017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1800" b="1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 smtClean="0"/>
              <a:t>Eviter la sur mobilisation</a:t>
            </a:r>
            <a:endParaRPr lang="fr-FR" sz="1800" b="1" dirty="0"/>
          </a:p>
          <a:p>
            <a:endParaRPr lang="fr-FR" sz="1100" dirty="0"/>
          </a:p>
        </p:txBody>
      </p:sp>
      <p:sp>
        <p:nvSpPr>
          <p:cNvPr id="13" name="Rectangle 12"/>
          <p:cNvSpPr/>
          <p:nvPr/>
        </p:nvSpPr>
        <p:spPr>
          <a:xfrm>
            <a:off x="251520" y="1799725"/>
            <a:ext cx="3250841" cy="485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700" b="1" u="sng" dirty="0" smtClean="0">
                <a:solidFill>
                  <a:srgbClr val="F79646"/>
                </a:solidFill>
                <a:latin typeface="Ubuntu" panose="020B0504030602030204" pitchFamily="34" charset="0"/>
              </a:rPr>
              <a:t>Propositions :</a:t>
            </a:r>
            <a:endParaRPr lang="fr-FR" sz="1700" b="1" u="sng" dirty="0">
              <a:solidFill>
                <a:srgbClr val="F79646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135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4000" cy="792088"/>
          </a:xfrm>
        </p:spPr>
        <p:txBody>
          <a:bodyPr>
            <a:normAutofit/>
          </a:bodyPr>
          <a:lstStyle/>
          <a:p>
            <a:r>
              <a:rPr lang="fr-FR" dirty="0"/>
              <a:t>4</a:t>
            </a:r>
            <a:r>
              <a:rPr lang="fr-FR" dirty="0" smtClean="0"/>
              <a:t>/ Les perspectives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23528" y="1052736"/>
            <a:ext cx="8640960" cy="5472608"/>
          </a:xfrm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sz="1800" b="1" dirty="0"/>
              <a:t>Contrat de </a:t>
            </a:r>
            <a:r>
              <a:rPr lang="fr-FR" sz="1800" b="1" dirty="0" smtClean="0"/>
              <a:t>ville :  </a:t>
            </a:r>
            <a:endParaRPr lang="fr-FR" sz="18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/>
              <a:t>Réflexion sur l’évaluation du contrat de ville engagée au niveau métropolitain.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Point sur l’actualité de la politique de la ville </a:t>
            </a:r>
            <a:r>
              <a:rPr lang="fr-FR" sz="1800" dirty="0" smtClean="0"/>
              <a:t>et l’appel à projets 2018 </a:t>
            </a: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Définition des </a:t>
            </a:r>
            <a:r>
              <a:rPr lang="fr-FR" sz="1800" dirty="0"/>
              <a:t>orientations prioritaires à mettre en exergue pour les porteurs de projet associatifs : agglomération et local (comité technique 19 octobre)</a:t>
            </a:r>
            <a:endParaRPr lang="fr-FR" sz="1800" b="1" dirty="0"/>
          </a:p>
          <a:p>
            <a:endParaRPr lang="fr-FR" sz="8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 smtClean="0"/>
              <a:t>Priorité Château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 smtClean="0"/>
              <a:t>Validation et mise en œuvre du plan d’actions Ville, en </a:t>
            </a:r>
            <a:r>
              <a:rPr lang="fr-FR" sz="1800" dirty="0"/>
              <a:t>lien avec les grandes orientations données à chaque politique publique de la Ville et avec le partenariat de Nantes métropole et de </a:t>
            </a:r>
            <a:r>
              <a:rPr lang="fr-FR" sz="1800" dirty="0" smtClean="0"/>
              <a:t>l’Etat.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b="0" dirty="0" smtClean="0">
                <a:solidFill>
                  <a:srgbClr val="595959"/>
                </a:solidFill>
              </a:rPr>
              <a:t>Par </a:t>
            </a:r>
            <a:r>
              <a:rPr lang="fr-FR" sz="1800" b="0" dirty="0">
                <a:solidFill>
                  <a:srgbClr val="595959"/>
                </a:solidFill>
              </a:rPr>
              <a:t>la suite : assurer le suivi, l’évaluation, l’ajustement du plan d’actions, au regard des évolutions dans le quartier et des résultats </a:t>
            </a:r>
            <a:r>
              <a:rPr lang="fr-FR" sz="1800" b="0" dirty="0" smtClean="0">
                <a:solidFill>
                  <a:srgbClr val="595959"/>
                </a:solidFill>
              </a:rPr>
              <a:t>obtenus</a:t>
            </a:r>
            <a:endParaRPr lang="fr-FR" sz="1800" dirty="0" smtClean="0"/>
          </a:p>
          <a:p>
            <a:endParaRPr lang="fr-FR" sz="8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b="1" dirty="0" smtClean="0"/>
              <a:t>ZAC Rezé-Château (Métropole, ville, bailleurs AH et LNH) </a:t>
            </a:r>
            <a:r>
              <a:rPr lang="fr-FR" sz="1800" b="1" dirty="0"/>
              <a:t>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Restitution publique de la concertation sur le programme </a:t>
            </a:r>
            <a:r>
              <a:rPr lang="fr-FR" sz="1600" dirty="0"/>
              <a:t>en octobre </a:t>
            </a:r>
            <a:r>
              <a:rPr lang="fr-FR" sz="1600" dirty="0" smtClean="0"/>
              <a:t>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Création </a:t>
            </a:r>
            <a:r>
              <a:rPr lang="fr-FR" sz="1600" dirty="0" smtClean="0"/>
              <a:t>de la ZAC Rezé-Château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Préparation </a:t>
            </a:r>
            <a:r>
              <a:rPr lang="fr-FR" sz="1600" dirty="0"/>
              <a:t>du relogement (charte de </a:t>
            </a:r>
            <a:r>
              <a:rPr lang="fr-FR" sz="1600" dirty="0" smtClean="0"/>
              <a:t>relogement</a:t>
            </a:r>
            <a:r>
              <a:rPr lang="fr-FR" sz="1600" dirty="0"/>
              <a:t>)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Opération anticipée «</a:t>
            </a:r>
            <a:r>
              <a:rPr lang="fr-FR" sz="1600" dirty="0"/>
              <a:t> Requalification immeuble Pontchâteau </a:t>
            </a:r>
            <a:r>
              <a:rPr lang="fr-FR" sz="1600" dirty="0" smtClean="0"/>
              <a:t>- 40 </a:t>
            </a:r>
            <a:r>
              <a:rPr lang="fr-FR" sz="1600" dirty="0"/>
              <a:t>logements </a:t>
            </a:r>
            <a:r>
              <a:rPr lang="fr-FR" sz="1600" dirty="0" smtClean="0"/>
              <a:t>AH</a:t>
            </a:r>
            <a:r>
              <a:rPr lang="fr-FR" sz="1600" dirty="0"/>
              <a:t> »</a:t>
            </a:r>
          </a:p>
          <a:p>
            <a:endParaRPr lang="fr-FR" sz="1200" dirty="0"/>
          </a:p>
          <a:p>
            <a:endParaRPr lang="fr-FR" sz="1800" b="1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48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AFE-1097-4FAF-8E55-89F0A772B06C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4"/>
          </p:nvPr>
        </p:nvSpPr>
        <p:spPr>
          <a:xfrm>
            <a:off x="323528" y="2780928"/>
            <a:ext cx="8674216" cy="1008112"/>
          </a:xfrm>
        </p:spPr>
        <p:txBody>
          <a:bodyPr/>
          <a:lstStyle/>
          <a:p>
            <a:r>
              <a:rPr lang="fr-FR" sz="4000" dirty="0" smtClean="0"/>
              <a:t>Merci à tous pour votre participation</a:t>
            </a:r>
            <a:endParaRPr lang="fr-FR" sz="4000" dirty="0"/>
          </a:p>
        </p:txBody>
      </p:sp>
      <p:sp>
        <p:nvSpPr>
          <p:cNvPr id="7" name="Espace réservé du texte 5"/>
          <p:cNvSpPr>
            <a:spLocks noGrp="1"/>
          </p:cNvSpPr>
          <p:nvPr>
            <p:ph type="body" idx="1"/>
          </p:nvPr>
        </p:nvSpPr>
        <p:spPr>
          <a:xfrm>
            <a:off x="5686161" y="6597353"/>
            <a:ext cx="2880512" cy="205442"/>
          </a:xfrm>
        </p:spPr>
        <p:txBody>
          <a:bodyPr/>
          <a:lstStyle/>
          <a:p>
            <a:r>
              <a:rPr lang="fr-FR" dirty="0" smtClean="0"/>
              <a:t>Direction des Solidarités – Logement et politique de la ville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9344526"/>
      </p:ext>
    </p:extLst>
  </p:cSld>
  <p:clrMapOvr>
    <a:masterClrMapping/>
  </p:clrMapOvr>
</p:sld>
</file>

<file path=ppt/theme/theme1.xml><?xml version="1.0" encoding="utf-8"?>
<a:theme xmlns:a="http://schemas.openxmlformats.org/drawingml/2006/main" name="Mairie Rez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rie Rezé.potx" id="{B72A280A-91AC-4D8D-9EDB-BDB0166229DF}" vid="{ACDEB83B-647C-42FA-A0B8-FB3FA4678DE3}"/>
    </a:ext>
  </a:extLst>
</a:theme>
</file>

<file path=ppt/theme/theme2.xml><?xml version="1.0" encoding="utf-8"?>
<a:theme xmlns:a="http://schemas.openxmlformats.org/drawingml/2006/main" name="1_Mairie Rez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rie Rezé.potx" id="{B72A280A-91AC-4D8D-9EDB-BDB0166229DF}" vid="{ACDEB83B-647C-42FA-A0B8-FB3FA4678DE3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Mairie Rezé</Template>
  <TotalTime>1841</TotalTime>
  <Words>2585</Words>
  <Application>Microsoft Office PowerPoint</Application>
  <PresentationFormat>Affichage à l'écran (4:3)</PresentationFormat>
  <Paragraphs>396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27" baseType="lpstr">
      <vt:lpstr>Mairie Rezé</vt:lpstr>
      <vt:lpstr>1_Mairie Rezé</vt:lpstr>
      <vt:lpstr> Comité de pilotage - contrat de ville   Château-Mahaudières</vt:lpstr>
      <vt:lpstr> Ordre du jour</vt:lpstr>
      <vt:lpstr> Le comité de pilotage Château-Mahaudières </vt:lpstr>
      <vt:lpstr>Composition et rôle du comité de pilotage</vt:lpstr>
      <vt:lpstr>1/ Les faits marquants (depuis un an)</vt:lpstr>
      <vt:lpstr>1/ Les faits marquants</vt:lpstr>
      <vt:lpstr>2/ Les projets, les avancées</vt:lpstr>
      <vt:lpstr>2/ Les projets, les avancées</vt:lpstr>
      <vt:lpstr>2/ Les projets, les avancées</vt:lpstr>
      <vt:lpstr>2/ Les projets, les avancées</vt:lpstr>
      <vt:lpstr>2/ Les projets, les avancées</vt:lpstr>
      <vt:lpstr>2/ Les projets, les avancées</vt:lpstr>
      <vt:lpstr>2/ Les projets, les avancées</vt:lpstr>
      <vt:lpstr>3/ Les points de vigilance/ propositions</vt:lpstr>
      <vt:lpstr>3/ Les points de vigilance/ propositions</vt:lpstr>
      <vt:lpstr>3/ Les points de vigilance/ propositions</vt:lpstr>
      <vt:lpstr>3/ Les points de vigilance/ propositions</vt:lpstr>
      <vt:lpstr>3/ Les points de vigilance/propositions</vt:lpstr>
      <vt:lpstr>3/ Les points de vigilance/propositions</vt:lpstr>
      <vt:lpstr>3/ Les points de vigilance/propositions</vt:lpstr>
      <vt:lpstr>3/ Les points de vigilance/propositions</vt:lpstr>
      <vt:lpstr>3/ Les points de vigilance/propositions</vt:lpstr>
      <vt:lpstr>3/ Les points de vigilance/propositions</vt:lpstr>
      <vt:lpstr>4/ Les perspectives</vt:lpstr>
      <vt:lpstr>Présentation PowerPoint</vt:lpstr>
    </vt:vector>
  </TitlesOfParts>
  <Company>Ville de REZE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Priorité quartier Château</dc:title>
  <dc:creator>COUTURIER Mathilde</dc:creator>
  <cp:lastModifiedBy>DEGREMONT Robin</cp:lastModifiedBy>
  <cp:revision>330</cp:revision>
  <cp:lastPrinted>2017-09-20T12:41:49Z</cp:lastPrinted>
  <dcterms:created xsi:type="dcterms:W3CDTF">2017-03-13T15:57:10Z</dcterms:created>
  <dcterms:modified xsi:type="dcterms:W3CDTF">2017-11-15T16:53:09Z</dcterms:modified>
</cp:coreProperties>
</file>